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2" r:id="rId11"/>
    <p:sldId id="29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369" autoAdjust="0"/>
  </p:normalViewPr>
  <p:slideViewPr>
    <p:cSldViewPr>
      <p:cViewPr varScale="1">
        <p:scale>
          <a:sx n="98" d="100"/>
          <a:sy n="98" d="100"/>
        </p:scale>
        <p:origin x="-4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Grafikoni%20za%20prezentaciju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/>
              <a:t>Koja riječ, između ponuđenih, izražava vašu prvu asocijaciju na aktuelno stanje u BiH?</a:t>
            </a:r>
            <a:endParaRPr lang="en-US" sz="1600" b="1"/>
          </a:p>
        </c:rich>
      </c:tx>
      <c:layout>
        <c:manualLayout>
          <c:xMode val="edge"/>
          <c:yMode val="edge"/>
          <c:x val="0.14069529060635486"/>
          <c:y val="2.1739130434782612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Sheet1!$G$8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Sheet1!$F$9:$F$23</c:f>
              <c:strCache>
                <c:ptCount val="15"/>
                <c:pt idx="0">
                  <c:v>Prosperitet</c:v>
                </c:pt>
                <c:pt idx="1">
                  <c:v>Budućnost</c:v>
                </c:pt>
                <c:pt idx="2">
                  <c:v>Glad</c:v>
                </c:pt>
                <c:pt idx="3">
                  <c:v>Neazaposlenost</c:v>
                </c:pt>
                <c:pt idx="4">
                  <c:v>Korupcija</c:v>
                </c:pt>
                <c:pt idx="5">
                  <c:v>Nacionalizam</c:v>
                </c:pt>
                <c:pt idx="6">
                  <c:v>Kriminal</c:v>
                </c:pt>
                <c:pt idx="7">
                  <c:v>Demokratija</c:v>
                </c:pt>
                <c:pt idx="8">
                  <c:v>Bolji život</c:v>
                </c:pt>
                <c:pt idx="9">
                  <c:v>Otkaz</c:v>
                </c:pt>
                <c:pt idx="10">
                  <c:v>Stečaj</c:v>
                </c:pt>
                <c:pt idx="11">
                  <c:v>Izdajnici</c:v>
                </c:pt>
                <c:pt idx="12">
                  <c:v>Odlazak</c:v>
                </c:pt>
                <c:pt idx="13">
                  <c:v>Nekompetentnost</c:v>
                </c:pt>
                <c:pt idx="14">
                  <c:v>Kriza</c:v>
                </c:pt>
              </c:strCache>
            </c:strRef>
          </c:cat>
          <c:val>
            <c:numRef>
              <c:f>Sheet1!$G$9:$G$23</c:f>
              <c:numCache>
                <c:formatCode>General</c:formatCode>
                <c:ptCount val="15"/>
                <c:pt idx="0">
                  <c:v>11.6</c:v>
                </c:pt>
                <c:pt idx="1">
                  <c:v>2.8</c:v>
                </c:pt>
                <c:pt idx="2">
                  <c:v>3.6</c:v>
                </c:pt>
                <c:pt idx="3">
                  <c:v>15.6</c:v>
                </c:pt>
                <c:pt idx="4">
                  <c:v>11.4</c:v>
                </c:pt>
                <c:pt idx="5">
                  <c:v>10.6</c:v>
                </c:pt>
                <c:pt idx="6">
                  <c:v>5</c:v>
                </c:pt>
                <c:pt idx="7">
                  <c:v>1.2</c:v>
                </c:pt>
                <c:pt idx="8">
                  <c:v>1.8</c:v>
                </c:pt>
                <c:pt idx="9">
                  <c:v>0.2</c:v>
                </c:pt>
                <c:pt idx="10">
                  <c:v>0.6</c:v>
                </c:pt>
                <c:pt idx="11">
                  <c:v>0.8</c:v>
                </c:pt>
                <c:pt idx="12">
                  <c:v>4</c:v>
                </c:pt>
                <c:pt idx="13">
                  <c:v>7</c:v>
                </c:pt>
                <c:pt idx="14">
                  <c:v>23.8</c:v>
                </c:pt>
              </c:numCache>
            </c:numRef>
          </c:val>
        </c:ser>
        <c:ser>
          <c:idx val="1"/>
          <c:order val="1"/>
          <c:tx>
            <c:strRef>
              <c:f>Sheet1!$H$8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Sheet1!$F$9:$F$23</c:f>
              <c:strCache>
                <c:ptCount val="15"/>
                <c:pt idx="0">
                  <c:v>Prosperitet</c:v>
                </c:pt>
                <c:pt idx="1">
                  <c:v>Budućnost</c:v>
                </c:pt>
                <c:pt idx="2">
                  <c:v>Glad</c:v>
                </c:pt>
                <c:pt idx="3">
                  <c:v>Neazaposlenost</c:v>
                </c:pt>
                <c:pt idx="4">
                  <c:v>Korupcija</c:v>
                </c:pt>
                <c:pt idx="5">
                  <c:v>Nacionalizam</c:v>
                </c:pt>
                <c:pt idx="6">
                  <c:v>Kriminal</c:v>
                </c:pt>
                <c:pt idx="7">
                  <c:v>Demokratija</c:v>
                </c:pt>
                <c:pt idx="8">
                  <c:v>Bolji život</c:v>
                </c:pt>
                <c:pt idx="9">
                  <c:v>Otkaz</c:v>
                </c:pt>
                <c:pt idx="10">
                  <c:v>Stečaj</c:v>
                </c:pt>
                <c:pt idx="11">
                  <c:v>Izdajnici</c:v>
                </c:pt>
                <c:pt idx="12">
                  <c:v>Odlazak</c:v>
                </c:pt>
                <c:pt idx="13">
                  <c:v>Nekompetentnost</c:v>
                </c:pt>
                <c:pt idx="14">
                  <c:v>Kriza</c:v>
                </c:pt>
              </c:strCache>
            </c:strRef>
          </c:cat>
          <c:val>
            <c:numRef>
              <c:f>Sheet1!$H$9:$H$23</c:f>
              <c:numCache>
                <c:formatCode>General</c:formatCode>
                <c:ptCount val="15"/>
                <c:pt idx="0">
                  <c:v>2.1</c:v>
                </c:pt>
                <c:pt idx="1">
                  <c:v>2.2000000000000002</c:v>
                </c:pt>
                <c:pt idx="2">
                  <c:v>5.3</c:v>
                </c:pt>
                <c:pt idx="3">
                  <c:v>33.5</c:v>
                </c:pt>
                <c:pt idx="4">
                  <c:v>12.6</c:v>
                </c:pt>
                <c:pt idx="5">
                  <c:v>6.7</c:v>
                </c:pt>
                <c:pt idx="6">
                  <c:v>9.4</c:v>
                </c:pt>
                <c:pt idx="7">
                  <c:v>0.6</c:v>
                </c:pt>
                <c:pt idx="8">
                  <c:v>1.3</c:v>
                </c:pt>
                <c:pt idx="9">
                  <c:v>2.2000000000000002</c:v>
                </c:pt>
                <c:pt idx="10">
                  <c:v>0.8</c:v>
                </c:pt>
                <c:pt idx="11">
                  <c:v>1.7</c:v>
                </c:pt>
                <c:pt idx="12">
                  <c:v>5.2</c:v>
                </c:pt>
                <c:pt idx="13">
                  <c:v>3.1</c:v>
                </c:pt>
                <c:pt idx="14">
                  <c:v>13.6</c:v>
                </c:pt>
              </c:numCache>
            </c:numRef>
          </c:val>
        </c:ser>
        <c:axId val="63821696"/>
        <c:axId val="63823232"/>
      </c:barChart>
      <c:catAx>
        <c:axId val="638216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3823232"/>
        <c:crosses val="autoZero"/>
        <c:auto val="1"/>
        <c:lblAlgn val="ctr"/>
        <c:lblOffset val="100"/>
      </c:catAx>
      <c:valAx>
        <c:axId val="6382323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3821696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Kako se na Vas lično odražava činjenica da je ispite moguće položiti "plaćanjem" ili štelom?</a:t>
            </a:r>
            <a:endParaRPr lang="en-US" sz="16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Sheet10!$H$11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Sheet10!$G$12:$G$15</c:f>
              <c:strCache>
                <c:ptCount val="4"/>
                <c:pt idx="0">
                  <c:v>To me strašno demotivira i navodi na razmišljanje da li ima smisla učiti</c:v>
                </c:pt>
                <c:pt idx="1">
                  <c:v>Šta me briga – očekujem da će na poslu  biti važno ko šta zna</c:v>
                </c:pt>
                <c:pt idx="2">
                  <c:v>Zabrinut sam jer zbog malog broja pojedinaca dovodi se u pitanje reputacija svih naših diploma</c:v>
                </c:pt>
                <c:pt idx="3">
                  <c:v>Strahujem za svoju budućnost jer će posao na značajnim društvenim pozicijama dobiti pojedinci bez znanja</c:v>
                </c:pt>
              </c:strCache>
            </c:strRef>
          </c:cat>
          <c:val>
            <c:numRef>
              <c:f>Sheet10!$H$12:$H$15</c:f>
              <c:numCache>
                <c:formatCode>General</c:formatCode>
                <c:ptCount val="4"/>
                <c:pt idx="0">
                  <c:v>30.9</c:v>
                </c:pt>
                <c:pt idx="1">
                  <c:v>24.6</c:v>
                </c:pt>
                <c:pt idx="2">
                  <c:v>13.3</c:v>
                </c:pt>
                <c:pt idx="3">
                  <c:v>30.8</c:v>
                </c:pt>
              </c:numCache>
            </c:numRef>
          </c:val>
        </c:ser>
        <c:axId val="92896640"/>
        <c:axId val="96351360"/>
      </c:barChart>
      <c:catAx>
        <c:axId val="9289664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6351360"/>
        <c:crosses val="autoZero"/>
        <c:auto val="1"/>
        <c:lblAlgn val="ctr"/>
        <c:lblOffset val="100"/>
      </c:catAx>
      <c:valAx>
        <c:axId val="9635136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28966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/>
              <a:t>Koji iskaz najbolje izražava vaš lični odnos naspram mogućnosti da se ispit "kupi"?</a:t>
            </a:r>
            <a:endParaRPr lang="en-US" sz="1600" b="1"/>
          </a:p>
        </c:rich>
      </c:tx>
      <c:layout/>
    </c:title>
    <c:plotArea>
      <c:layout>
        <c:manualLayout>
          <c:layoutTarget val="inner"/>
          <c:xMode val="edge"/>
          <c:yMode val="edge"/>
          <c:x val="0.45908683289588803"/>
          <c:y val="0.15737109619762862"/>
          <c:w val="0.338648536988432"/>
          <c:h val="0.76640537994056335"/>
        </c:manualLayout>
      </c:layout>
      <c:barChart>
        <c:barDir val="bar"/>
        <c:grouping val="clustered"/>
        <c:ser>
          <c:idx val="0"/>
          <c:order val="0"/>
          <c:tx>
            <c:strRef>
              <c:f>Sheet11!$H$10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Sheet11!$G$11:$G$12</c:f>
              <c:strCache>
                <c:ptCount val="2"/>
                <c:pt idx="0">
                  <c:v>Ako to nije moguće na drugi način učiniti i ja bih</c:v>
                </c:pt>
                <c:pt idx="1">
                  <c:v>Ne bih to učinio ni po koju cijenu.</c:v>
                </c:pt>
              </c:strCache>
            </c:strRef>
          </c:cat>
          <c:val>
            <c:numRef>
              <c:f>Sheet11!$H$11:$H$12</c:f>
              <c:numCache>
                <c:formatCode>General</c:formatCode>
                <c:ptCount val="2"/>
                <c:pt idx="0">
                  <c:v>46.7</c:v>
                </c:pt>
                <c:pt idx="1">
                  <c:v>51.6</c:v>
                </c:pt>
              </c:numCache>
            </c:numRef>
          </c:val>
        </c:ser>
        <c:ser>
          <c:idx val="1"/>
          <c:order val="1"/>
          <c:tx>
            <c:strRef>
              <c:f>Sheet11!$I$10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Sheet11!$G$11:$G$12</c:f>
              <c:strCache>
                <c:ptCount val="2"/>
                <c:pt idx="0">
                  <c:v>Ako to nije moguće na drugi način učiniti i ja bih</c:v>
                </c:pt>
                <c:pt idx="1">
                  <c:v>Ne bih to učinio ni po koju cijenu.</c:v>
                </c:pt>
              </c:strCache>
            </c:strRef>
          </c:cat>
          <c:val>
            <c:numRef>
              <c:f>Sheet11!$I$11:$I$12</c:f>
              <c:numCache>
                <c:formatCode>General</c:formatCode>
                <c:ptCount val="2"/>
                <c:pt idx="0">
                  <c:v>38</c:v>
                </c:pt>
                <c:pt idx="1">
                  <c:v>56.2</c:v>
                </c:pt>
              </c:numCache>
            </c:numRef>
          </c:val>
        </c:ser>
        <c:axId val="96382336"/>
        <c:axId val="96388992"/>
      </c:barChart>
      <c:catAx>
        <c:axId val="9638233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 algn="just">
              <a:defRPr sz="1400" b="1"/>
            </a:pPr>
            <a:endParaRPr lang="en-US"/>
          </a:p>
        </c:txPr>
        <c:crossAx val="96388992"/>
        <c:crosses val="autoZero"/>
        <c:auto val="1"/>
        <c:lblAlgn val="ctr"/>
        <c:lblOffset val="100"/>
      </c:catAx>
      <c:valAx>
        <c:axId val="9638899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6382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223619616992321"/>
          <c:y val="0.46290305622502798"/>
          <c:w val="0.11850454457081752"/>
          <c:h val="0.18697710395067674"/>
        </c:manualLayout>
      </c:layout>
      <c:txPr>
        <a:bodyPr/>
        <a:lstStyle/>
        <a:p>
          <a:pPr>
            <a:defRPr sz="1100" b="0"/>
          </a:pPr>
          <a:endParaRPr lang="en-US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Ko je, po vama, najodgovorniji za suprotstavljanje korupciji u visokom obrazovanju? </a:t>
            </a:r>
            <a:endParaRPr lang="en-US" sz="1600"/>
          </a:p>
        </c:rich>
      </c:tx>
      <c:layout/>
    </c:title>
    <c:plotArea>
      <c:layout>
        <c:manualLayout>
          <c:layoutTarget val="inner"/>
          <c:xMode val="edge"/>
          <c:yMode val="edge"/>
          <c:x val="0.30008615242539127"/>
          <c:y val="7.7941981567625024E-2"/>
          <c:w val="0.56197871099445906"/>
          <c:h val="0.84093601741089452"/>
        </c:manualLayout>
      </c:layout>
      <c:barChart>
        <c:barDir val="bar"/>
        <c:grouping val="clustered"/>
        <c:ser>
          <c:idx val="0"/>
          <c:order val="0"/>
          <c:tx>
            <c:strRef>
              <c:f>Sheet12!$G$10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Sheet12!$F$11:$F$16</c:f>
              <c:strCache>
                <c:ptCount val="6"/>
                <c:pt idx="0">
                  <c:v>Pravosudni organi</c:v>
                </c:pt>
                <c:pt idx="1">
                  <c:v>Nadležna ministarstva za obrazovanje</c:v>
                </c:pt>
                <c:pt idx="2">
                  <c:v>Upravljačka struktura univerziteta</c:v>
                </c:pt>
                <c:pt idx="3">
                  <c:v>Upravljačka struktura fakulteta</c:v>
                </c:pt>
                <c:pt idx="4">
                  <c:v>Nastavnici</c:v>
                </c:pt>
                <c:pt idx="5">
                  <c:v>Studenti</c:v>
                </c:pt>
              </c:strCache>
            </c:strRef>
          </c:cat>
          <c:val>
            <c:numRef>
              <c:f>Sheet12!$G$11:$G$16</c:f>
              <c:numCache>
                <c:formatCode>General</c:formatCode>
                <c:ptCount val="6"/>
                <c:pt idx="0">
                  <c:v>22.2</c:v>
                </c:pt>
                <c:pt idx="1">
                  <c:v>29.1</c:v>
                </c:pt>
                <c:pt idx="2">
                  <c:v>14</c:v>
                </c:pt>
                <c:pt idx="3">
                  <c:v>12.9</c:v>
                </c:pt>
                <c:pt idx="4">
                  <c:v>9.8000000000000007</c:v>
                </c:pt>
                <c:pt idx="5">
                  <c:v>11.8</c:v>
                </c:pt>
              </c:numCache>
            </c:numRef>
          </c:val>
        </c:ser>
        <c:ser>
          <c:idx val="1"/>
          <c:order val="1"/>
          <c:tx>
            <c:strRef>
              <c:f>Sheet12!$H$10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Sheet12!$F$11:$F$16</c:f>
              <c:strCache>
                <c:ptCount val="6"/>
                <c:pt idx="0">
                  <c:v>Pravosudni organi</c:v>
                </c:pt>
                <c:pt idx="1">
                  <c:v>Nadležna ministarstva za obrazovanje</c:v>
                </c:pt>
                <c:pt idx="2">
                  <c:v>Upravljačka struktura univerziteta</c:v>
                </c:pt>
                <c:pt idx="3">
                  <c:v>Upravljačka struktura fakulteta</c:v>
                </c:pt>
                <c:pt idx="4">
                  <c:v>Nastavnici</c:v>
                </c:pt>
                <c:pt idx="5">
                  <c:v>Studenti</c:v>
                </c:pt>
              </c:strCache>
            </c:strRef>
          </c:cat>
          <c:val>
            <c:numRef>
              <c:f>Sheet12!$H$11:$H$16</c:f>
              <c:numCache>
                <c:formatCode>General</c:formatCode>
                <c:ptCount val="6"/>
                <c:pt idx="0">
                  <c:v>17.399999999999999</c:v>
                </c:pt>
                <c:pt idx="1">
                  <c:v>22.8</c:v>
                </c:pt>
                <c:pt idx="2">
                  <c:v>19.2</c:v>
                </c:pt>
                <c:pt idx="3">
                  <c:v>7.4</c:v>
                </c:pt>
                <c:pt idx="4">
                  <c:v>25.2</c:v>
                </c:pt>
                <c:pt idx="5">
                  <c:v>8</c:v>
                </c:pt>
              </c:numCache>
            </c:numRef>
          </c:val>
        </c:ser>
        <c:axId val="96507776"/>
        <c:axId val="96518144"/>
      </c:barChart>
      <c:catAx>
        <c:axId val="9650777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6518144"/>
        <c:crosses val="autoZero"/>
        <c:auto val="1"/>
        <c:lblAlgn val="ctr"/>
        <c:lblOffset val="100"/>
      </c:catAx>
      <c:valAx>
        <c:axId val="9651814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650777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 i="0" baseline="0"/>
              <a:t>Kakav je vaš utisak o spremnosti univerzitetskih i fakultetskih organa da se uhvate u koštac sa problemom korupcije?</a:t>
            </a:r>
            <a:endParaRPr lang="en-US" sz="1600" b="1" i="0" baseline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Sheet13!$G$11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Sheet13!$F$12:$F$14</c:f>
              <c:strCache>
                <c:ptCount val="3"/>
                <c:pt idx="0">
                  <c:v>Opasnost korupcije još uvijek nije prepoznata u pravoj mjeri</c:v>
                </c:pt>
                <c:pt idx="1">
                  <c:v>Nema iskrene namjere da se nešto ozbiljno poduzme – “ Vrana vrani ne izbija oči"</c:v>
                </c:pt>
                <c:pt idx="2">
                  <c:v>Postoji istinska opredijeljenost da se korupcija eliminiše ali nema uslova za to</c:v>
                </c:pt>
              </c:strCache>
            </c:strRef>
          </c:cat>
          <c:val>
            <c:numRef>
              <c:f>Sheet13!$G$12:$G$14</c:f>
              <c:numCache>
                <c:formatCode>General</c:formatCode>
                <c:ptCount val="3"/>
                <c:pt idx="0">
                  <c:v>25.3</c:v>
                </c:pt>
                <c:pt idx="1">
                  <c:v>56.9</c:v>
                </c:pt>
                <c:pt idx="2">
                  <c:v>16.2</c:v>
                </c:pt>
              </c:numCache>
            </c:numRef>
          </c:val>
        </c:ser>
        <c:ser>
          <c:idx val="1"/>
          <c:order val="1"/>
          <c:tx>
            <c:strRef>
              <c:f>Sheet13!$H$11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Sheet13!$F$12:$F$14</c:f>
              <c:strCache>
                <c:ptCount val="3"/>
                <c:pt idx="0">
                  <c:v>Opasnost korupcije još uvijek nije prepoznata u pravoj mjeri</c:v>
                </c:pt>
                <c:pt idx="1">
                  <c:v>Nema iskrene namjere da se nešto ozbiljno poduzme – “ Vrana vrani ne izbija oči"</c:v>
                </c:pt>
                <c:pt idx="2">
                  <c:v>Postoji istinska opredijeljenost da se korupcija eliminiše ali nema uslova za to</c:v>
                </c:pt>
              </c:strCache>
            </c:strRef>
          </c:cat>
          <c:val>
            <c:numRef>
              <c:f>Sheet13!$H$12:$H$14</c:f>
              <c:numCache>
                <c:formatCode>General</c:formatCode>
                <c:ptCount val="3"/>
                <c:pt idx="0">
                  <c:v>24.8</c:v>
                </c:pt>
                <c:pt idx="1">
                  <c:v>41.8</c:v>
                </c:pt>
                <c:pt idx="2">
                  <c:v>25.4</c:v>
                </c:pt>
              </c:numCache>
            </c:numRef>
          </c:val>
        </c:ser>
        <c:axId val="96923648"/>
        <c:axId val="96925184"/>
      </c:barChart>
      <c:catAx>
        <c:axId val="9692364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6925184"/>
        <c:crosses val="autoZero"/>
        <c:auto val="1"/>
        <c:lblAlgn val="ctr"/>
        <c:lblOffset val="100"/>
      </c:catAx>
      <c:valAx>
        <c:axId val="9692518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69236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800"/>
            </a:pPr>
            <a:r>
              <a:rPr lang="hr-HR" sz="1800" b="1" i="0" u="none" strike="noStrike" baseline="0"/>
              <a:t>Dokle ste, vi lično, spremni ići u suprostavljanju korupciji na svom fakultetu/univerzitetu?</a:t>
            </a:r>
            <a:endParaRPr lang="en-US" sz="18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Sheet14!$G$6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Sheet14!$F$7:$F$12</c:f>
              <c:strCache>
                <c:ptCount val="6"/>
                <c:pt idx="0">
                  <c:v>Uputiti nadležnom organu potpisanu prijavu konkretnog slučaja</c:v>
                </c:pt>
                <c:pt idx="1">
                  <c:v>Direktno se suprostaviti na licu mjesta svim uočenim slučajevima</c:v>
                </c:pt>
                <c:pt idx="2">
                  <c:v>Napisati i proslijediti nadležnim organima anonimnu prijavu</c:v>
                </c:pt>
                <c:pt idx="3">
                  <c:v>Svjedočiti pred nadležnim organima</c:v>
                </c:pt>
                <c:pt idx="4">
                  <c:v>Govoriti na javnim mjestima, u medijima na internet forumima</c:v>
                </c:pt>
                <c:pt idx="5">
                  <c:v>Nisam spreman učiniti bilo šta</c:v>
                </c:pt>
              </c:strCache>
            </c:strRef>
          </c:cat>
          <c:val>
            <c:numRef>
              <c:f>Sheet14!$G$7:$G$12</c:f>
              <c:numCache>
                <c:formatCode>General</c:formatCode>
                <c:ptCount val="6"/>
                <c:pt idx="0">
                  <c:v>22.2</c:v>
                </c:pt>
                <c:pt idx="1">
                  <c:v>19.3</c:v>
                </c:pt>
                <c:pt idx="2">
                  <c:v>26.4</c:v>
                </c:pt>
                <c:pt idx="3">
                  <c:v>5.8</c:v>
                </c:pt>
                <c:pt idx="4">
                  <c:v>6.4</c:v>
                </c:pt>
                <c:pt idx="5">
                  <c:v>19.7</c:v>
                </c:pt>
              </c:numCache>
            </c:numRef>
          </c:val>
        </c:ser>
        <c:ser>
          <c:idx val="1"/>
          <c:order val="1"/>
          <c:tx>
            <c:strRef>
              <c:f>Sheet14!$H$6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Sheet14!$F$7:$F$12</c:f>
              <c:strCache>
                <c:ptCount val="6"/>
                <c:pt idx="0">
                  <c:v>Uputiti nadležnom organu potpisanu prijavu konkretnog slučaja</c:v>
                </c:pt>
                <c:pt idx="1">
                  <c:v>Direktno se suprostaviti na licu mjesta svim uočenim slučajevima</c:v>
                </c:pt>
                <c:pt idx="2">
                  <c:v>Napisati i proslijediti nadležnim organima anonimnu prijavu</c:v>
                </c:pt>
                <c:pt idx="3">
                  <c:v>Svjedočiti pred nadležnim organima</c:v>
                </c:pt>
                <c:pt idx="4">
                  <c:v>Govoriti na javnim mjestima, u medijima na internet forumima</c:v>
                </c:pt>
                <c:pt idx="5">
                  <c:v>Nisam spreman učiniti bilo šta</c:v>
                </c:pt>
              </c:strCache>
            </c:strRef>
          </c:cat>
          <c:val>
            <c:numRef>
              <c:f>Sheet14!$H$7:$H$12</c:f>
              <c:numCache>
                <c:formatCode>General</c:formatCode>
                <c:ptCount val="6"/>
                <c:pt idx="0">
                  <c:v>21.6</c:v>
                </c:pt>
                <c:pt idx="1">
                  <c:v>20.2</c:v>
                </c:pt>
                <c:pt idx="2">
                  <c:v>33.799999999999997</c:v>
                </c:pt>
                <c:pt idx="3">
                  <c:v>7.6</c:v>
                </c:pt>
                <c:pt idx="4">
                  <c:v>4.5999999999999996</c:v>
                </c:pt>
                <c:pt idx="5">
                  <c:v>12.2</c:v>
                </c:pt>
              </c:numCache>
            </c:numRef>
          </c:val>
        </c:ser>
        <c:axId val="80849920"/>
        <c:axId val="80873344"/>
      </c:barChart>
      <c:catAx>
        <c:axId val="8084992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0873344"/>
        <c:crosses val="autoZero"/>
        <c:auto val="1"/>
        <c:lblAlgn val="ctr"/>
        <c:lblOffset val="100"/>
      </c:catAx>
      <c:valAx>
        <c:axId val="8087334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08499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U kom pravcu, po Vašem mišljenju</a:t>
            </a:r>
            <a:r>
              <a:rPr lang="en-US" sz="1600" b="1" i="0" u="none" strike="noStrike" baseline="0"/>
              <a:t> </a:t>
            </a:r>
            <a:r>
              <a:rPr lang="hr-HR" sz="1600" b="1" i="0" u="none" strike="noStrike" baseline="0"/>
              <a:t>treba voditi borbu protiv korupcije u visokom obrazovanju?</a:t>
            </a:r>
            <a:endParaRPr lang="en-US" sz="1600"/>
          </a:p>
        </c:rich>
      </c:tx>
      <c:layout>
        <c:manualLayout>
          <c:xMode val="edge"/>
          <c:yMode val="edge"/>
          <c:x val="0.1251526684164479"/>
          <c:y val="2.7777777777777801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Sheet15!$H$9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Sheet15!$G$10:$G$16</c:f>
              <c:strCache>
                <c:ptCount val="7"/>
                <c:pt idx="0">
                  <c:v>Donošenjem strožijih zakona</c:v>
                </c:pt>
                <c:pt idx="1">
                  <c:v>Dosljednijim i efikasnijim krivičnim gonjenjem</c:v>
                </c:pt>
                <c:pt idx="2">
                  <c:v>Javnom stigmatizacijom učesnika u korupciji</c:v>
                </c:pt>
                <c:pt idx="3">
                  <c:v>Ohrabrivanjem svih onih koji imaju saznanja o korupciji da o tome javno govore</c:v>
                </c:pt>
                <c:pt idx="4">
                  <c:v>Kampanjama razvijanja svjesnosti o društvenim i ličnim posljedicama korupcije</c:v>
                </c:pt>
                <c:pt idx="5">
                  <c:v>Povećanjem stepena transparentnosti ispitnih i drugih procesa na fakultetima</c:v>
                </c:pt>
                <c:pt idx="6">
                  <c:v>Zamjenom procedura i praksi koje pogoduju korupciji manje koruptivnim</c:v>
                </c:pt>
              </c:strCache>
            </c:strRef>
          </c:cat>
          <c:val>
            <c:numRef>
              <c:f>Sheet15!$H$10:$H$16</c:f>
              <c:numCache>
                <c:formatCode>General</c:formatCode>
                <c:ptCount val="7"/>
                <c:pt idx="0">
                  <c:v>40.5</c:v>
                </c:pt>
                <c:pt idx="1">
                  <c:v>14.4</c:v>
                </c:pt>
                <c:pt idx="2">
                  <c:v>8.4</c:v>
                </c:pt>
                <c:pt idx="3">
                  <c:v>14.9</c:v>
                </c:pt>
                <c:pt idx="4">
                  <c:v>7.7</c:v>
                </c:pt>
                <c:pt idx="5">
                  <c:v>9</c:v>
                </c:pt>
                <c:pt idx="6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Sheet15!$I$9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Sheet15!$G$10:$G$16</c:f>
              <c:strCache>
                <c:ptCount val="7"/>
                <c:pt idx="0">
                  <c:v>Donošenjem strožijih zakona</c:v>
                </c:pt>
                <c:pt idx="1">
                  <c:v>Dosljednijim i efikasnijim krivičnim gonjenjem</c:v>
                </c:pt>
                <c:pt idx="2">
                  <c:v>Javnom stigmatizacijom učesnika u korupciji</c:v>
                </c:pt>
                <c:pt idx="3">
                  <c:v>Ohrabrivanjem svih onih koji imaju saznanja o korupciji da o tome javno govore</c:v>
                </c:pt>
                <c:pt idx="4">
                  <c:v>Kampanjama razvijanja svjesnosti o društvenim i ličnim posljedicama korupcije</c:v>
                </c:pt>
                <c:pt idx="5">
                  <c:v>Povećanjem stepena transparentnosti ispitnih i drugih procesa na fakultetima</c:v>
                </c:pt>
                <c:pt idx="6">
                  <c:v>Zamjenom procedura i praksi koje pogoduju korupciji manje koruptivnim</c:v>
                </c:pt>
              </c:strCache>
            </c:strRef>
          </c:cat>
          <c:val>
            <c:numRef>
              <c:f>Sheet15!$I$10:$I$16</c:f>
              <c:numCache>
                <c:formatCode>General</c:formatCode>
                <c:ptCount val="7"/>
                <c:pt idx="0">
                  <c:v>31</c:v>
                </c:pt>
                <c:pt idx="1">
                  <c:v>28.6</c:v>
                </c:pt>
                <c:pt idx="2">
                  <c:v>8</c:v>
                </c:pt>
                <c:pt idx="3">
                  <c:v>9.4</c:v>
                </c:pt>
                <c:pt idx="4">
                  <c:v>7.8</c:v>
                </c:pt>
                <c:pt idx="5">
                  <c:v>10</c:v>
                </c:pt>
                <c:pt idx="6">
                  <c:v>5.2</c:v>
                </c:pt>
              </c:numCache>
            </c:numRef>
          </c:val>
        </c:ser>
        <c:axId val="93162880"/>
        <c:axId val="96393088"/>
      </c:barChart>
      <c:catAx>
        <c:axId val="9316288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6393088"/>
        <c:crosses val="autoZero"/>
        <c:auto val="1"/>
        <c:lblAlgn val="ctr"/>
        <c:lblOffset val="100"/>
      </c:catAx>
      <c:valAx>
        <c:axId val="9639308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316288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U kojim medijima dobijate najviše informacija (saznanja) o stanju bosansko-hercegovačkog društva </a:t>
            </a:r>
            <a:endParaRPr lang="en-US" sz="1600"/>
          </a:p>
        </c:rich>
      </c:tx>
      <c:layout>
        <c:manualLayout>
          <c:xMode val="edge"/>
          <c:yMode val="edge"/>
          <c:x val="0.12308333333333336"/>
          <c:y val="4.6296296296296311E-3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Sheet16!$H$10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Sheet16!$G$11:$G$19</c:f>
              <c:strCache>
                <c:ptCount val="9"/>
                <c:pt idx="0">
                  <c:v>Na televiziji čije je sjedište u Bosni i Hercegovini</c:v>
                </c:pt>
                <c:pt idx="1">
                  <c:v>Na radiju čije je sjedište u Bosni i Hercegovini</c:v>
                </c:pt>
                <c:pt idx="2">
                  <c:v>Na televiziji čije je sjedište izvan Bosne i Hercegovine</c:v>
                </c:pt>
                <c:pt idx="3">
                  <c:v>Na radiju čije je sjedište izvan Bosne i Hercegovine</c:v>
                </c:pt>
                <c:pt idx="4">
                  <c:v>U dnevnim novinama koje izlaze u Bosni i Hercegovini</c:v>
                </c:pt>
                <c:pt idx="5">
                  <c:v>U dnevnim novinama koje izlaze izvan Bosne i Hercegovine</c:v>
                </c:pt>
                <c:pt idx="6">
                  <c:v>U sedmičnim novinama koje izlaze u Bosni i Hercegovini</c:v>
                </c:pt>
                <c:pt idx="7">
                  <c:v>U sedmičnim novinama koje izlaze izvan Bosne i Hercegovine</c:v>
                </c:pt>
                <c:pt idx="8">
                  <c:v>Na internetu</c:v>
                </c:pt>
              </c:strCache>
            </c:strRef>
          </c:cat>
          <c:val>
            <c:numRef>
              <c:f>Sheet16!$H$11:$H$19</c:f>
              <c:numCache>
                <c:formatCode>General</c:formatCode>
                <c:ptCount val="9"/>
                <c:pt idx="0">
                  <c:v>53.5</c:v>
                </c:pt>
                <c:pt idx="1">
                  <c:v>4.3</c:v>
                </c:pt>
                <c:pt idx="2">
                  <c:v>4.3</c:v>
                </c:pt>
                <c:pt idx="3">
                  <c:v>2</c:v>
                </c:pt>
                <c:pt idx="4">
                  <c:v>8.8000000000000007</c:v>
                </c:pt>
                <c:pt idx="5">
                  <c:v>2.2000000000000002</c:v>
                </c:pt>
                <c:pt idx="6">
                  <c:v>1.2</c:v>
                </c:pt>
                <c:pt idx="7">
                  <c:v>0.9</c:v>
                </c:pt>
                <c:pt idx="8">
                  <c:v>22.8</c:v>
                </c:pt>
              </c:numCache>
            </c:numRef>
          </c:val>
        </c:ser>
        <c:ser>
          <c:idx val="1"/>
          <c:order val="1"/>
          <c:tx>
            <c:strRef>
              <c:f>Sheet16!$I$10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Sheet16!$G$11:$G$19</c:f>
              <c:strCache>
                <c:ptCount val="9"/>
                <c:pt idx="0">
                  <c:v>Na televiziji čije je sjedište u Bosni i Hercegovini</c:v>
                </c:pt>
                <c:pt idx="1">
                  <c:v>Na radiju čije je sjedište u Bosni i Hercegovini</c:v>
                </c:pt>
                <c:pt idx="2">
                  <c:v>Na televiziji čije je sjedište izvan Bosne i Hercegovine</c:v>
                </c:pt>
                <c:pt idx="3">
                  <c:v>Na radiju čije je sjedište izvan Bosne i Hercegovine</c:v>
                </c:pt>
                <c:pt idx="4">
                  <c:v>U dnevnim novinama koje izlaze u Bosni i Hercegovini</c:v>
                </c:pt>
                <c:pt idx="5">
                  <c:v>U dnevnim novinama koje izlaze izvan Bosne i Hercegovine</c:v>
                </c:pt>
                <c:pt idx="6">
                  <c:v>U sedmičnim novinama koje izlaze u Bosni i Hercegovini</c:v>
                </c:pt>
                <c:pt idx="7">
                  <c:v>U sedmičnim novinama koje izlaze izvan Bosne i Hercegovine</c:v>
                </c:pt>
                <c:pt idx="8">
                  <c:v>Na internetu</c:v>
                </c:pt>
              </c:strCache>
            </c:strRef>
          </c:cat>
          <c:val>
            <c:numRef>
              <c:f>Sheet16!$I$11:$I$19</c:f>
              <c:numCache>
                <c:formatCode>General</c:formatCode>
                <c:ptCount val="9"/>
                <c:pt idx="0">
                  <c:v>45.6</c:v>
                </c:pt>
                <c:pt idx="1">
                  <c:v>3.2</c:v>
                </c:pt>
                <c:pt idx="2">
                  <c:v>9.1999999999999993</c:v>
                </c:pt>
                <c:pt idx="3">
                  <c:v>2</c:v>
                </c:pt>
                <c:pt idx="4">
                  <c:v>5.4</c:v>
                </c:pt>
                <c:pt idx="5">
                  <c:v>2.8</c:v>
                </c:pt>
                <c:pt idx="6">
                  <c:v>5.8</c:v>
                </c:pt>
                <c:pt idx="7">
                  <c:v>0.2</c:v>
                </c:pt>
                <c:pt idx="8">
                  <c:v>25.8</c:v>
                </c:pt>
              </c:numCache>
            </c:numRef>
          </c:val>
        </c:ser>
        <c:axId val="81425536"/>
        <c:axId val="81427456"/>
      </c:barChart>
      <c:catAx>
        <c:axId val="8142553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1427456"/>
        <c:crosses val="autoZero"/>
        <c:auto val="1"/>
        <c:lblAlgn val="ctr"/>
        <c:lblOffset val="100"/>
      </c:catAx>
      <c:valAx>
        <c:axId val="8142745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4255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/>
              <a:t>Koliko često koristite internet informativne portale?</a:t>
            </a:r>
            <a:endParaRPr lang="en-US" sz="1600" b="1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Sheet17!$H$10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Sheet17!$G$11:$G$19</c:f>
              <c:strCache>
                <c:ptCount val="9"/>
                <c:pt idx="0">
                  <c:v>Dnevno jednom</c:v>
                </c:pt>
                <c:pt idx="1">
                  <c:v>Dnevno dva puta</c:v>
                </c:pt>
                <c:pt idx="2">
                  <c:v>Dnevno više od dva puta</c:v>
                </c:pt>
                <c:pt idx="3">
                  <c:v>Sedmično jednom</c:v>
                </c:pt>
                <c:pt idx="4">
                  <c:v>Sedmično dva puta</c:v>
                </c:pt>
                <c:pt idx="5">
                  <c:v>Sedmično tri puta</c:v>
                </c:pt>
                <c:pt idx="6">
                  <c:v>Sedmično više od tri puta</c:v>
                </c:pt>
                <c:pt idx="7">
                  <c:v>Rijetko</c:v>
                </c:pt>
                <c:pt idx="8">
                  <c:v>Nikada</c:v>
                </c:pt>
              </c:strCache>
            </c:strRef>
          </c:cat>
          <c:val>
            <c:numRef>
              <c:f>Sheet17!$H$11:$H$19</c:f>
              <c:numCache>
                <c:formatCode>General</c:formatCode>
                <c:ptCount val="9"/>
                <c:pt idx="0">
                  <c:v>27.2</c:v>
                </c:pt>
                <c:pt idx="1">
                  <c:v>9.9</c:v>
                </c:pt>
                <c:pt idx="2">
                  <c:v>27.3</c:v>
                </c:pt>
                <c:pt idx="3">
                  <c:v>6</c:v>
                </c:pt>
                <c:pt idx="4">
                  <c:v>4.2</c:v>
                </c:pt>
                <c:pt idx="5">
                  <c:v>4.0999999999999996</c:v>
                </c:pt>
                <c:pt idx="6">
                  <c:v>9.1999999999999993</c:v>
                </c:pt>
                <c:pt idx="7">
                  <c:v>9.8000000000000007</c:v>
                </c:pt>
                <c:pt idx="8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Sheet17!$I$10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Sheet17!$G$11:$G$19</c:f>
              <c:strCache>
                <c:ptCount val="9"/>
                <c:pt idx="0">
                  <c:v>Dnevno jednom</c:v>
                </c:pt>
                <c:pt idx="1">
                  <c:v>Dnevno dva puta</c:v>
                </c:pt>
                <c:pt idx="2">
                  <c:v>Dnevno više od dva puta</c:v>
                </c:pt>
                <c:pt idx="3">
                  <c:v>Sedmično jednom</c:v>
                </c:pt>
                <c:pt idx="4">
                  <c:v>Sedmično dva puta</c:v>
                </c:pt>
                <c:pt idx="5">
                  <c:v>Sedmično tri puta</c:v>
                </c:pt>
                <c:pt idx="6">
                  <c:v>Sedmično više od tri puta</c:v>
                </c:pt>
                <c:pt idx="7">
                  <c:v>Rijetko</c:v>
                </c:pt>
                <c:pt idx="8">
                  <c:v>Nikada</c:v>
                </c:pt>
              </c:strCache>
            </c:strRef>
          </c:cat>
          <c:val>
            <c:numRef>
              <c:f>Sheet17!$I$11:$I$19</c:f>
              <c:numCache>
                <c:formatCode>General</c:formatCode>
                <c:ptCount val="9"/>
                <c:pt idx="0">
                  <c:v>22.8</c:v>
                </c:pt>
                <c:pt idx="1">
                  <c:v>15.4</c:v>
                </c:pt>
                <c:pt idx="2">
                  <c:v>35</c:v>
                </c:pt>
                <c:pt idx="3">
                  <c:v>8.4</c:v>
                </c:pt>
                <c:pt idx="4">
                  <c:v>2.2000000000000002</c:v>
                </c:pt>
                <c:pt idx="5">
                  <c:v>4.8</c:v>
                </c:pt>
                <c:pt idx="6">
                  <c:v>3.4</c:v>
                </c:pt>
                <c:pt idx="7">
                  <c:v>8</c:v>
                </c:pt>
                <c:pt idx="8">
                  <c:v>0</c:v>
                </c:pt>
              </c:numCache>
            </c:numRef>
          </c:val>
        </c:ser>
        <c:axId val="102408960"/>
        <c:axId val="102410496"/>
      </c:barChart>
      <c:catAx>
        <c:axId val="10240896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02410496"/>
        <c:crosses val="autoZero"/>
        <c:auto val="1"/>
        <c:lblAlgn val="ctr"/>
        <c:lblOffset val="100"/>
      </c:catAx>
      <c:valAx>
        <c:axId val="10241049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240896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/>
              <a:t>Vjerujete li medijima koje redovno pratite?</a:t>
            </a:r>
            <a:endParaRPr lang="en-US" sz="1600" b="1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Sheet18!$I$10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Sheet18!$H$11:$H$14</c:f>
              <c:strCache>
                <c:ptCount val="4"/>
                <c:pt idx="0">
                  <c:v>Da, bez zadrške</c:v>
                </c:pt>
                <c:pt idx="1">
                  <c:v>Uglavnom vjerujem</c:v>
                </c:pt>
                <c:pt idx="2">
                  <c:v>Uglavnom ne vjerujem</c:v>
                </c:pt>
                <c:pt idx="3">
                  <c:v>Ne vjerujem uopće</c:v>
                </c:pt>
              </c:strCache>
            </c:strRef>
          </c:cat>
          <c:val>
            <c:numRef>
              <c:f>Sheet18!$I$11:$I$14</c:f>
              <c:numCache>
                <c:formatCode>General</c:formatCode>
                <c:ptCount val="4"/>
                <c:pt idx="0">
                  <c:v>8.5</c:v>
                </c:pt>
                <c:pt idx="1">
                  <c:v>63</c:v>
                </c:pt>
                <c:pt idx="2">
                  <c:v>18.600000000000001</c:v>
                </c:pt>
                <c:pt idx="3">
                  <c:v>9.6</c:v>
                </c:pt>
              </c:numCache>
            </c:numRef>
          </c:val>
        </c:ser>
        <c:ser>
          <c:idx val="1"/>
          <c:order val="1"/>
          <c:tx>
            <c:strRef>
              <c:f>Sheet18!$J$10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Sheet18!$H$11:$H$14</c:f>
              <c:strCache>
                <c:ptCount val="4"/>
                <c:pt idx="0">
                  <c:v>Da, bez zadrške</c:v>
                </c:pt>
                <c:pt idx="1">
                  <c:v>Uglavnom vjerujem</c:v>
                </c:pt>
                <c:pt idx="2">
                  <c:v>Uglavnom ne vjerujem</c:v>
                </c:pt>
                <c:pt idx="3">
                  <c:v>Ne vjerujem uopće</c:v>
                </c:pt>
              </c:strCache>
            </c:strRef>
          </c:cat>
          <c:val>
            <c:numRef>
              <c:f>Sheet18!$J$11:$J$14</c:f>
              <c:numCache>
                <c:formatCode>General</c:formatCode>
                <c:ptCount val="4"/>
                <c:pt idx="0">
                  <c:v>15.4</c:v>
                </c:pt>
                <c:pt idx="1">
                  <c:v>63.4</c:v>
                </c:pt>
                <c:pt idx="2">
                  <c:v>17.2</c:v>
                </c:pt>
                <c:pt idx="3">
                  <c:v>3.8</c:v>
                </c:pt>
              </c:numCache>
            </c:numRef>
          </c:val>
        </c:ser>
        <c:axId val="104178816"/>
        <c:axId val="104180352"/>
      </c:barChart>
      <c:catAx>
        <c:axId val="10417881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04180352"/>
        <c:crosses val="autoZero"/>
        <c:auto val="1"/>
        <c:lblAlgn val="ctr"/>
        <c:lblOffset val="100"/>
      </c:catAx>
      <c:valAx>
        <c:axId val="10418035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417881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Koji su ključni problemi sa kojim se susrećete na Vašem fakultetu/univerzitetu? </a:t>
            </a:r>
            <a:endParaRPr lang="en-US" sz="1600"/>
          </a:p>
        </c:rich>
      </c:tx>
      <c:layout>
        <c:manualLayout>
          <c:xMode val="edge"/>
          <c:yMode val="edge"/>
          <c:x val="0.17783677482792531"/>
          <c:y val="0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Sheet2!$H$10:$H$11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Sheet2!$G$12:$G$28</c:f>
              <c:strCache>
                <c:ptCount val="17"/>
                <c:pt idx="0">
                  <c:v>Nedovoljno radnog prostora</c:v>
                </c:pt>
                <c:pt idx="1">
                  <c:v>Slaba opremljenost savremenim učilima i nastavnim sredsvima</c:v>
                </c:pt>
                <c:pt idx="2">
                  <c:v>Loša opremljenost čitaonica i bibljioteka udžbenicima i prep</c:v>
                </c:pt>
                <c:pt idx="3">
                  <c:v>Korupcija</c:v>
                </c:pt>
                <c:pt idx="4">
                  <c:v>Prevelike grupe studenata na predavanjima i vježbama</c:v>
                </c:pt>
                <c:pt idx="5">
                  <c:v>Nedovoljne mogućnosti za sticanje praktičnih znanja i vješti</c:v>
                </c:pt>
                <c:pt idx="6">
                  <c:v>Zastarjeli nastavni sadržaji</c:v>
                </c:pt>
                <c:pt idx="7">
                  <c:v>Zastarjele nastavne metode</c:v>
                </c:pt>
                <c:pt idx="8">
                  <c:v>Neredovno održavanje nastave</c:v>
                </c:pt>
                <c:pt idx="9">
                  <c:v>Nedovoljno održavanje vježbi</c:v>
                </c:pt>
                <c:pt idx="10">
                  <c:v>Zapostavljenost nastave stranih jezika</c:v>
                </c:pt>
                <c:pt idx="11">
                  <c:v>Prevelik utjecaj političkih stranaka i politike</c:v>
                </c:pt>
                <c:pt idx="12">
                  <c:v>Zapostavljenost praktične nastave informatike</c:v>
                </c:pt>
                <c:pt idx="13">
                  <c:v>Siromaštvo studenata</c:v>
                </c:pt>
                <c:pt idx="14">
                  <c:v>Nekompetentnost nastavnika</c:v>
                </c:pt>
                <c:pt idx="15">
                  <c:v>Nekompetentnost asistenata</c:v>
                </c:pt>
                <c:pt idx="16">
                  <c:v>Slaba uključenost studenata u upravljanje fakultetom</c:v>
                </c:pt>
              </c:strCache>
            </c:strRef>
          </c:cat>
          <c:val>
            <c:numRef>
              <c:f>Sheet2!$H$12:$H$28</c:f>
              <c:numCache>
                <c:formatCode>General</c:formatCode>
                <c:ptCount val="17"/>
                <c:pt idx="0">
                  <c:v>18.2</c:v>
                </c:pt>
                <c:pt idx="1">
                  <c:v>12.1</c:v>
                </c:pt>
                <c:pt idx="2">
                  <c:v>10</c:v>
                </c:pt>
                <c:pt idx="3">
                  <c:v>10.9</c:v>
                </c:pt>
                <c:pt idx="4">
                  <c:v>9.1</c:v>
                </c:pt>
                <c:pt idx="5">
                  <c:v>15.6</c:v>
                </c:pt>
                <c:pt idx="6">
                  <c:v>3.6</c:v>
                </c:pt>
                <c:pt idx="7">
                  <c:v>4.3</c:v>
                </c:pt>
                <c:pt idx="8">
                  <c:v>0.6</c:v>
                </c:pt>
                <c:pt idx="9">
                  <c:v>0.4</c:v>
                </c:pt>
                <c:pt idx="10">
                  <c:v>1.6</c:v>
                </c:pt>
                <c:pt idx="11">
                  <c:v>1.4</c:v>
                </c:pt>
                <c:pt idx="12">
                  <c:v>1.2</c:v>
                </c:pt>
                <c:pt idx="13">
                  <c:v>2.8</c:v>
                </c:pt>
                <c:pt idx="14">
                  <c:v>1.7</c:v>
                </c:pt>
                <c:pt idx="15">
                  <c:v>1</c:v>
                </c:pt>
                <c:pt idx="16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Sheet2!$I$10:$I$11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Sheet2!$G$12:$G$28</c:f>
              <c:strCache>
                <c:ptCount val="17"/>
                <c:pt idx="0">
                  <c:v>Nedovoljno radnog prostora</c:v>
                </c:pt>
                <c:pt idx="1">
                  <c:v>Slaba opremljenost savremenim učilima i nastavnim sredsvima</c:v>
                </c:pt>
                <c:pt idx="2">
                  <c:v>Loša opremljenost čitaonica i bibljioteka udžbenicima i prep</c:v>
                </c:pt>
                <c:pt idx="3">
                  <c:v>Korupcija</c:v>
                </c:pt>
                <c:pt idx="4">
                  <c:v>Prevelike grupe studenata na predavanjima i vježbama</c:v>
                </c:pt>
                <c:pt idx="5">
                  <c:v>Nedovoljne mogućnosti za sticanje praktičnih znanja i vješti</c:v>
                </c:pt>
                <c:pt idx="6">
                  <c:v>Zastarjeli nastavni sadržaji</c:v>
                </c:pt>
                <c:pt idx="7">
                  <c:v>Zastarjele nastavne metode</c:v>
                </c:pt>
                <c:pt idx="8">
                  <c:v>Neredovno održavanje nastave</c:v>
                </c:pt>
                <c:pt idx="9">
                  <c:v>Nedovoljno održavanje vježbi</c:v>
                </c:pt>
                <c:pt idx="10">
                  <c:v>Zapostavljenost nastave stranih jezika</c:v>
                </c:pt>
                <c:pt idx="11">
                  <c:v>Prevelik utjecaj političkih stranaka i politike</c:v>
                </c:pt>
                <c:pt idx="12">
                  <c:v>Zapostavljenost praktične nastave informatike</c:v>
                </c:pt>
                <c:pt idx="13">
                  <c:v>Siromaštvo studenata</c:v>
                </c:pt>
                <c:pt idx="14">
                  <c:v>Nekompetentnost nastavnika</c:v>
                </c:pt>
                <c:pt idx="15">
                  <c:v>Nekompetentnost asistenata</c:v>
                </c:pt>
                <c:pt idx="16">
                  <c:v>Slaba uključenost studenata u upravljanje fakultetom</c:v>
                </c:pt>
              </c:strCache>
            </c:strRef>
          </c:cat>
          <c:val>
            <c:numRef>
              <c:f>Sheet2!$I$12:$I$28</c:f>
              <c:numCache>
                <c:formatCode>General</c:formatCode>
                <c:ptCount val="17"/>
                <c:pt idx="0">
                  <c:v>26.8</c:v>
                </c:pt>
                <c:pt idx="1">
                  <c:v>9</c:v>
                </c:pt>
                <c:pt idx="2">
                  <c:v>15</c:v>
                </c:pt>
                <c:pt idx="3">
                  <c:v>4.4000000000000004</c:v>
                </c:pt>
                <c:pt idx="4">
                  <c:v>6.6</c:v>
                </c:pt>
                <c:pt idx="5">
                  <c:v>8.4</c:v>
                </c:pt>
                <c:pt idx="6">
                  <c:v>0.8</c:v>
                </c:pt>
                <c:pt idx="7">
                  <c:v>0.4</c:v>
                </c:pt>
                <c:pt idx="8">
                  <c:v>0.2</c:v>
                </c:pt>
                <c:pt idx="9">
                  <c:v>0.6</c:v>
                </c:pt>
                <c:pt idx="10">
                  <c:v>3.2</c:v>
                </c:pt>
                <c:pt idx="11">
                  <c:v>5.8</c:v>
                </c:pt>
                <c:pt idx="12">
                  <c:v>3.4</c:v>
                </c:pt>
                <c:pt idx="13">
                  <c:v>12.8</c:v>
                </c:pt>
                <c:pt idx="14">
                  <c:v>0.6</c:v>
                </c:pt>
                <c:pt idx="15">
                  <c:v>0</c:v>
                </c:pt>
                <c:pt idx="16">
                  <c:v>2</c:v>
                </c:pt>
              </c:numCache>
            </c:numRef>
          </c:val>
        </c:ser>
        <c:axId val="81088512"/>
        <c:axId val="81090432"/>
      </c:barChart>
      <c:catAx>
        <c:axId val="8108851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81090432"/>
        <c:crosses val="autoZero"/>
        <c:auto val="1"/>
        <c:lblAlgn val="ctr"/>
        <c:lblOffset val="100"/>
      </c:catAx>
      <c:valAx>
        <c:axId val="8109043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088512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/>
              <a:t>Koji stav najbolje odražava vaš utisak o prisustvu korupcije na bosanskohercegovačkim fakultetima?</a:t>
            </a:r>
            <a:endParaRPr lang="en-US" sz="1600" b="1"/>
          </a:p>
        </c:rich>
      </c:tx>
      <c:layout>
        <c:manualLayout>
          <c:xMode val="edge"/>
          <c:yMode val="edge"/>
          <c:x val="0.11090966754155732"/>
          <c:y val="0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Sheet3!$H$13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Sheet3!$G$14:$G$16</c:f>
              <c:strCache>
                <c:ptCount val="3"/>
                <c:pt idx="0">
                  <c:v>To je veoma raširena pojava i dominantno je obilježje naših fakulteta</c:v>
                </c:pt>
                <c:pt idx="1">
                  <c:v>Riječ je o izolovanim slučajevima u kojima učestvuje relativno mali broj ljudi</c:v>
                </c:pt>
                <c:pt idx="2">
                  <c:v>Na našim univerzitetima uopće nema korupcije</c:v>
                </c:pt>
              </c:strCache>
            </c:strRef>
          </c:cat>
          <c:val>
            <c:numRef>
              <c:f>Sheet3!$H$14:$H$16</c:f>
              <c:numCache>
                <c:formatCode>General</c:formatCode>
                <c:ptCount val="3"/>
                <c:pt idx="0">
                  <c:v>56</c:v>
                </c:pt>
                <c:pt idx="1">
                  <c:v>34.200000000000003</c:v>
                </c:pt>
                <c:pt idx="2">
                  <c:v>9.6</c:v>
                </c:pt>
              </c:numCache>
            </c:numRef>
          </c:val>
        </c:ser>
        <c:ser>
          <c:idx val="1"/>
          <c:order val="1"/>
          <c:tx>
            <c:strRef>
              <c:f>Sheet3!$I$13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Sheet3!$G$14:$G$16</c:f>
              <c:strCache>
                <c:ptCount val="3"/>
                <c:pt idx="0">
                  <c:v>To je veoma raširena pojava i dominantno je obilježje naših fakulteta</c:v>
                </c:pt>
                <c:pt idx="1">
                  <c:v>Riječ je o izolovanim slučajevima u kojima učestvuje relativno mali broj ljudi</c:v>
                </c:pt>
                <c:pt idx="2">
                  <c:v>Na našim univerzitetima uopće nema korupcije</c:v>
                </c:pt>
              </c:strCache>
            </c:strRef>
          </c:cat>
          <c:val>
            <c:numRef>
              <c:f>Sheet3!$I$14:$I$16</c:f>
              <c:numCache>
                <c:formatCode>General</c:formatCode>
                <c:ptCount val="3"/>
                <c:pt idx="0">
                  <c:v>29.6</c:v>
                </c:pt>
                <c:pt idx="1">
                  <c:v>61.2</c:v>
                </c:pt>
                <c:pt idx="2">
                  <c:v>9</c:v>
                </c:pt>
              </c:numCache>
            </c:numRef>
          </c:val>
        </c:ser>
        <c:axId val="67232896"/>
        <c:axId val="77980032"/>
      </c:barChart>
      <c:catAx>
        <c:axId val="672328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77980032"/>
        <c:crosses val="autoZero"/>
        <c:auto val="1"/>
        <c:lblAlgn val="ctr"/>
        <c:lblOffset val="100"/>
      </c:catAx>
      <c:valAx>
        <c:axId val="7798003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72328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800" b="1"/>
              <a:t>Na temelju čega zasnivate svoja uvjerenja o rasprostranjenosti korupcije u visokom obrazovanju?</a:t>
            </a:r>
            <a:endParaRPr lang="en-US" sz="1800"/>
          </a:p>
        </c:rich>
      </c:tx>
      <c:layout>
        <c:manualLayout>
          <c:xMode val="edge"/>
          <c:yMode val="edge"/>
          <c:x val="0.15545147494013453"/>
          <c:y val="1.6210739614994942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Sheet4!$G$11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Sheet4!$F$12:$F$14</c:f>
              <c:strCache>
                <c:ptCount val="3"/>
                <c:pt idx="0">
                  <c:v>Na osnovu ličnog iskustva</c:v>
                </c:pt>
                <c:pt idx="1">
                  <c:v>Na osnovu  onoga što su mi ispričali ljudi kojima vjerujem</c:v>
                </c:pt>
                <c:pt idx="2">
                  <c:v>Na osnovu izvještavanja medija</c:v>
                </c:pt>
              </c:strCache>
            </c:strRef>
          </c:cat>
          <c:val>
            <c:numRef>
              <c:f>Sheet4!$G$12:$G$14</c:f>
              <c:numCache>
                <c:formatCode>General</c:formatCode>
                <c:ptCount val="3"/>
                <c:pt idx="0">
                  <c:v>24</c:v>
                </c:pt>
                <c:pt idx="1">
                  <c:v>48</c:v>
                </c:pt>
                <c:pt idx="2">
                  <c:v>27.5</c:v>
                </c:pt>
              </c:numCache>
            </c:numRef>
          </c:val>
        </c:ser>
        <c:ser>
          <c:idx val="1"/>
          <c:order val="1"/>
          <c:tx>
            <c:strRef>
              <c:f>Sheet4!$H$11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Sheet4!$F$12:$F$14</c:f>
              <c:strCache>
                <c:ptCount val="3"/>
                <c:pt idx="0">
                  <c:v>Na osnovu ličnog iskustva</c:v>
                </c:pt>
                <c:pt idx="1">
                  <c:v>Na osnovu  onoga što su mi ispričali ljudi kojima vjerujem</c:v>
                </c:pt>
                <c:pt idx="2">
                  <c:v>Na osnovu izvještavanja medija</c:v>
                </c:pt>
              </c:strCache>
            </c:strRef>
          </c:cat>
          <c:val>
            <c:numRef>
              <c:f>Sheet4!$H$12:$H$14</c:f>
              <c:numCache>
                <c:formatCode>General</c:formatCode>
                <c:ptCount val="3"/>
                <c:pt idx="0">
                  <c:v>21.6</c:v>
                </c:pt>
                <c:pt idx="1">
                  <c:v>44.4</c:v>
                </c:pt>
                <c:pt idx="2">
                  <c:v>33.200000000000003</c:v>
                </c:pt>
              </c:numCache>
            </c:numRef>
          </c:val>
        </c:ser>
        <c:axId val="80838016"/>
        <c:axId val="80871424"/>
      </c:barChart>
      <c:catAx>
        <c:axId val="8083801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0871424"/>
        <c:crosses val="autoZero"/>
        <c:auto val="1"/>
        <c:lblAlgn val="ctr"/>
        <c:lblOffset val="100"/>
      </c:catAx>
      <c:valAx>
        <c:axId val="8087142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083801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Šta, prije svega, mislite pod korupcijom u visokom obrazovanju</a:t>
            </a:r>
            <a:r>
              <a:rPr lang="en-US" sz="1600" b="1" i="0" u="none" strike="noStrike" baseline="0"/>
              <a:t>?</a:t>
            </a:r>
            <a:r>
              <a:rPr lang="hr-HR" sz="1600" b="1" i="0" u="none" strike="noStrike" baseline="0"/>
              <a:t> </a:t>
            </a:r>
            <a:endParaRPr lang="en-US" sz="16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Sheet5!$H$11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Sheet5!$G$12:$G$25</c:f>
              <c:strCache>
                <c:ptCount val="14"/>
                <c:pt idx="0">
                  <c:v>Davanje/dobijanje  pozitivne ocjene za novac ili neku drugu nagradu</c:v>
                </c:pt>
                <c:pt idx="1">
                  <c:v>Uslovljavanja izlaska na ispit kupovinom knjiga</c:v>
                </c:pt>
                <c:pt idx="2">
                  <c:v>Dobijanje ocjene na osnovu rodbinskih i porodično-prijateljskih veza</c:v>
                </c:pt>
                <c:pt idx="3">
                  <c:v>Primoravanje studenata da plaćaju instruktivne sate iz “bauk" predmeta</c:v>
                </c:pt>
                <c:pt idx="4">
                  <c:v>Seksualno uslovljavanje polaganja ispita</c:v>
                </c:pt>
                <c:pt idx="5">
                  <c:v>Svaki oblik nezasluženog dobijanja ocjene bez obzira da li postoji nagrada</c:v>
                </c:pt>
                <c:pt idx="6">
                  <c:v>Kada nastavnici ili uposlenici sa univerziteta “guraju” svoju djecu</c:v>
                </c:pt>
                <c:pt idx="7">
                  <c:v>Prijem na fakultet mimo objavljenih kriterija i procedura</c:v>
                </c:pt>
                <c:pt idx="8">
                  <c:v>Davanje potpisa i omogućavanje izlaska na ispit studentima koji nisu ispunili uslov</c:v>
                </c:pt>
                <c:pt idx="9">
                  <c:v>Napredovanje  u akademskoj karijeri nastavnika i saradnika koji nisu ispunili uslove</c:v>
                </c:pt>
                <c:pt idx="10">
                  <c:v>Verifikacija nastave na predmetima na kojima nije održana nastava</c:v>
                </c:pt>
                <c:pt idx="11">
                  <c:v>Izbor za asistente i nastavnike djece profesora, koja to inače ne zaslužuju</c:v>
                </c:pt>
                <c:pt idx="12">
                  <c:v>Brzo napredovanje u akademkoj karijeri nastavnika i saradnika koji se bave politikom</c:v>
                </c:pt>
                <c:pt idx="13">
                  <c:v>Nenamjenski utrošak sredstava prikupljenih od upisnina</c:v>
                </c:pt>
              </c:strCache>
            </c:strRef>
          </c:cat>
          <c:val>
            <c:numRef>
              <c:f>Sheet5!$H$12:$H$25</c:f>
              <c:numCache>
                <c:formatCode>General</c:formatCode>
                <c:ptCount val="14"/>
                <c:pt idx="0">
                  <c:v>51.1</c:v>
                </c:pt>
                <c:pt idx="1">
                  <c:v>10.3</c:v>
                </c:pt>
                <c:pt idx="2">
                  <c:v>14.9</c:v>
                </c:pt>
                <c:pt idx="3">
                  <c:v>3.2</c:v>
                </c:pt>
                <c:pt idx="4">
                  <c:v>2.2999999999999998</c:v>
                </c:pt>
                <c:pt idx="5">
                  <c:v>4.7</c:v>
                </c:pt>
                <c:pt idx="6">
                  <c:v>3</c:v>
                </c:pt>
                <c:pt idx="7">
                  <c:v>3.6</c:v>
                </c:pt>
                <c:pt idx="8">
                  <c:v>2</c:v>
                </c:pt>
                <c:pt idx="9">
                  <c:v>0.8</c:v>
                </c:pt>
                <c:pt idx="10">
                  <c:v>0.4</c:v>
                </c:pt>
                <c:pt idx="11">
                  <c:v>1.2</c:v>
                </c:pt>
                <c:pt idx="12">
                  <c:v>1.6</c:v>
                </c:pt>
                <c:pt idx="13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Sheet5!$I$11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Sheet5!$G$12:$G$25</c:f>
              <c:strCache>
                <c:ptCount val="14"/>
                <c:pt idx="0">
                  <c:v>Davanje/dobijanje  pozitivne ocjene za novac ili neku drugu nagradu</c:v>
                </c:pt>
                <c:pt idx="1">
                  <c:v>Uslovljavanja izlaska na ispit kupovinom knjiga</c:v>
                </c:pt>
                <c:pt idx="2">
                  <c:v>Dobijanje ocjene na osnovu rodbinskih i porodično-prijateljskih veza</c:v>
                </c:pt>
                <c:pt idx="3">
                  <c:v>Primoravanje studenata da plaćaju instruktivne sate iz “bauk" predmeta</c:v>
                </c:pt>
                <c:pt idx="4">
                  <c:v>Seksualno uslovljavanje polaganja ispita</c:v>
                </c:pt>
                <c:pt idx="5">
                  <c:v>Svaki oblik nezasluženog dobijanja ocjene bez obzira da li postoji nagrada</c:v>
                </c:pt>
                <c:pt idx="6">
                  <c:v>Kada nastavnici ili uposlenici sa univerziteta “guraju” svoju djecu</c:v>
                </c:pt>
                <c:pt idx="7">
                  <c:v>Prijem na fakultet mimo objavljenih kriterija i procedura</c:v>
                </c:pt>
                <c:pt idx="8">
                  <c:v>Davanje potpisa i omogućavanje izlaska na ispit studentima koji nisu ispunili uslov</c:v>
                </c:pt>
                <c:pt idx="9">
                  <c:v>Napredovanje  u akademskoj karijeri nastavnika i saradnika koji nisu ispunili uslove</c:v>
                </c:pt>
                <c:pt idx="10">
                  <c:v>Verifikacija nastave na predmetima na kojima nije održana nastava</c:v>
                </c:pt>
                <c:pt idx="11">
                  <c:v>Izbor za asistente i nastavnike djece profesora, koja to inače ne zaslužuju</c:v>
                </c:pt>
                <c:pt idx="12">
                  <c:v>Brzo napredovanje u akademkoj karijeri nastavnika i saradnika koji se bave politikom</c:v>
                </c:pt>
                <c:pt idx="13">
                  <c:v>Nenamjenski utrošak sredstava prikupljenih od upisnina</c:v>
                </c:pt>
              </c:strCache>
            </c:strRef>
          </c:cat>
          <c:val>
            <c:numRef>
              <c:f>Sheet5!$I$12:$I$25</c:f>
              <c:numCache>
                <c:formatCode>General</c:formatCode>
                <c:ptCount val="14"/>
                <c:pt idx="0">
                  <c:v>38.200000000000003</c:v>
                </c:pt>
                <c:pt idx="1">
                  <c:v>10.8</c:v>
                </c:pt>
                <c:pt idx="2">
                  <c:v>7.6</c:v>
                </c:pt>
                <c:pt idx="3">
                  <c:v>5.6</c:v>
                </c:pt>
                <c:pt idx="4">
                  <c:v>2.8</c:v>
                </c:pt>
                <c:pt idx="5">
                  <c:v>14.6</c:v>
                </c:pt>
                <c:pt idx="6">
                  <c:v>6.4</c:v>
                </c:pt>
                <c:pt idx="7">
                  <c:v>3.2</c:v>
                </c:pt>
                <c:pt idx="8">
                  <c:v>2.6</c:v>
                </c:pt>
                <c:pt idx="9">
                  <c:v>2</c:v>
                </c:pt>
                <c:pt idx="10">
                  <c:v>0.4</c:v>
                </c:pt>
                <c:pt idx="11">
                  <c:v>2.4</c:v>
                </c:pt>
                <c:pt idx="12">
                  <c:v>2.4</c:v>
                </c:pt>
                <c:pt idx="13">
                  <c:v>1</c:v>
                </c:pt>
              </c:numCache>
            </c:numRef>
          </c:val>
        </c:ser>
        <c:axId val="80994304"/>
        <c:axId val="81265792"/>
      </c:barChart>
      <c:catAx>
        <c:axId val="8099430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81265792"/>
        <c:crosses val="autoZero"/>
        <c:auto val="1"/>
        <c:lblAlgn val="ctr"/>
        <c:lblOffset val="100"/>
      </c:catAx>
      <c:valAx>
        <c:axId val="8126579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09943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Koji elemenat</a:t>
            </a:r>
            <a:r>
              <a:rPr lang="en-US" sz="1600" b="1" i="0" u="none" strike="noStrike" baseline="0"/>
              <a:t>i</a:t>
            </a:r>
            <a:r>
              <a:rPr lang="hr-HR" sz="1600" b="1" i="0" u="none" strike="noStrike" baseline="0"/>
              <a:t> korupcije izrazito prisutni na vašem fakultetu? </a:t>
            </a:r>
            <a:endParaRPr lang="en-US" sz="1600"/>
          </a:p>
        </c:rich>
      </c:tx>
      <c:layout>
        <c:manualLayout>
          <c:xMode val="edge"/>
          <c:yMode val="edge"/>
          <c:x val="0.15538647342995171"/>
          <c:y val="0"/>
        </c:manualLayout>
      </c:layout>
    </c:title>
    <c:plotArea>
      <c:layout>
        <c:manualLayout>
          <c:layoutTarget val="inner"/>
          <c:xMode val="edge"/>
          <c:yMode val="edge"/>
          <c:x val="0.46912292213473317"/>
          <c:y val="9.2765872840624208E-2"/>
          <c:w val="0.43024897929425482"/>
          <c:h val="0.83101060329756771"/>
        </c:manualLayout>
      </c:layout>
      <c:barChart>
        <c:barDir val="bar"/>
        <c:grouping val="clustered"/>
        <c:ser>
          <c:idx val="0"/>
          <c:order val="0"/>
          <c:tx>
            <c:strRef>
              <c:f>Sheet6!$H$14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Sheet6!$G$15:$G$28</c:f>
              <c:strCache>
                <c:ptCount val="14"/>
                <c:pt idx="0">
                  <c:v>Davanje/dobijanje  pozitivne ocjene za novac ili neku drugu nagradu</c:v>
                </c:pt>
                <c:pt idx="1">
                  <c:v>Uslovljavanja izlaska na ispit kupovinom knjiga</c:v>
                </c:pt>
                <c:pt idx="2">
                  <c:v>Dobijanje ocjene na osnovu rodbinskih i porodično-prijateljskih veza</c:v>
                </c:pt>
                <c:pt idx="3">
                  <c:v>Primoravanje studenata da plaćaju instruktivne sate iz “bauk predmeta</c:v>
                </c:pt>
                <c:pt idx="4">
                  <c:v>Seksualno uslovljavanje polaganja ispita</c:v>
                </c:pt>
                <c:pt idx="5">
                  <c:v>Svaki oblik nezasluženog dobijanja ocjene bez obzira da li postoji nagrada</c:v>
                </c:pt>
                <c:pt idx="6">
                  <c:v>Kada nastavnici ili uposlenici sa univerziteta “guraju” svoju djecu</c:v>
                </c:pt>
                <c:pt idx="7">
                  <c:v>Prijem na fakultet mimo objavljenih kriterija i procedura</c:v>
                </c:pt>
                <c:pt idx="8">
                  <c:v>Davanje potpisa i omogućavanje izlaska na ispit studentima koji ne ispunjavaju uslove</c:v>
                </c:pt>
                <c:pt idx="9">
                  <c:v>Napredovanje  u akademskoj karijeri nastavnika i saradnika koji ne ispunjavaju uslove</c:v>
                </c:pt>
                <c:pt idx="10">
                  <c:v>Verifikacija nastave na predmetima na kojima nije održana </c:v>
                </c:pt>
                <c:pt idx="11">
                  <c:v>Izbor za asistente i nastavnike djece profesora, koja to inače ne zaslužuju</c:v>
                </c:pt>
                <c:pt idx="12">
                  <c:v>Brzo napredovanje u akademkoj karijeri nastavnika i saradnika koji se bave politikom</c:v>
                </c:pt>
                <c:pt idx="13">
                  <c:v>Nenamjenski utrošak sredstava prikupljenih od upisnina</c:v>
                </c:pt>
              </c:strCache>
            </c:strRef>
          </c:cat>
          <c:val>
            <c:numRef>
              <c:f>Sheet6!$H$15:$H$28</c:f>
              <c:numCache>
                <c:formatCode>General</c:formatCode>
                <c:ptCount val="14"/>
                <c:pt idx="0">
                  <c:v>25.3</c:v>
                </c:pt>
                <c:pt idx="1">
                  <c:v>10.6</c:v>
                </c:pt>
                <c:pt idx="2">
                  <c:v>13.6</c:v>
                </c:pt>
                <c:pt idx="3">
                  <c:v>3.7</c:v>
                </c:pt>
                <c:pt idx="4">
                  <c:v>1.5</c:v>
                </c:pt>
                <c:pt idx="5">
                  <c:v>8.5</c:v>
                </c:pt>
                <c:pt idx="6">
                  <c:v>8.1999999999999993</c:v>
                </c:pt>
                <c:pt idx="7">
                  <c:v>6.8</c:v>
                </c:pt>
                <c:pt idx="8">
                  <c:v>7.6</c:v>
                </c:pt>
                <c:pt idx="9">
                  <c:v>2</c:v>
                </c:pt>
                <c:pt idx="10">
                  <c:v>1.5</c:v>
                </c:pt>
                <c:pt idx="11">
                  <c:v>4.8</c:v>
                </c:pt>
                <c:pt idx="12">
                  <c:v>2.8</c:v>
                </c:pt>
                <c:pt idx="13">
                  <c:v>3.3</c:v>
                </c:pt>
              </c:numCache>
            </c:numRef>
          </c:val>
        </c:ser>
        <c:ser>
          <c:idx val="1"/>
          <c:order val="1"/>
          <c:tx>
            <c:strRef>
              <c:f>Sheet6!$I$14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Sheet6!$G$15:$G$28</c:f>
              <c:strCache>
                <c:ptCount val="14"/>
                <c:pt idx="0">
                  <c:v>Davanje/dobijanje  pozitivne ocjene za novac ili neku drugu nagradu</c:v>
                </c:pt>
                <c:pt idx="1">
                  <c:v>Uslovljavanja izlaska na ispit kupovinom knjiga</c:v>
                </c:pt>
                <c:pt idx="2">
                  <c:v>Dobijanje ocjene na osnovu rodbinskih i porodično-prijateljskih veza</c:v>
                </c:pt>
                <c:pt idx="3">
                  <c:v>Primoravanje studenata da plaćaju instruktivne sate iz “bauk predmeta</c:v>
                </c:pt>
                <c:pt idx="4">
                  <c:v>Seksualno uslovljavanje polaganja ispita</c:v>
                </c:pt>
                <c:pt idx="5">
                  <c:v>Svaki oblik nezasluženog dobijanja ocjene bez obzira da li postoji nagrada</c:v>
                </c:pt>
                <c:pt idx="6">
                  <c:v>Kada nastavnici ili uposlenici sa univerziteta “guraju” svoju djecu</c:v>
                </c:pt>
                <c:pt idx="7">
                  <c:v>Prijem na fakultet mimo objavljenih kriterija i procedura</c:v>
                </c:pt>
                <c:pt idx="8">
                  <c:v>Davanje potpisa i omogućavanje izlaska na ispit studentima koji ne ispunjavaju uslove</c:v>
                </c:pt>
                <c:pt idx="9">
                  <c:v>Napredovanje  u akademskoj karijeri nastavnika i saradnika koji ne ispunjavaju uslove</c:v>
                </c:pt>
                <c:pt idx="10">
                  <c:v>Verifikacija nastave na predmetima na kojima nije održana </c:v>
                </c:pt>
                <c:pt idx="11">
                  <c:v>Izbor za asistente i nastavnike djece profesora, koja to inače ne zaslužuju</c:v>
                </c:pt>
                <c:pt idx="12">
                  <c:v>Brzo napredovanje u akademkoj karijeri nastavnika i saradnika koji se bave politikom</c:v>
                </c:pt>
                <c:pt idx="13">
                  <c:v>Nenamjenski utrošak sredstava prikupljenih od upisnina</c:v>
                </c:pt>
              </c:strCache>
            </c:strRef>
          </c:cat>
          <c:val>
            <c:numRef>
              <c:f>Sheet6!$I$15:$I$28</c:f>
              <c:numCache>
                <c:formatCode>General</c:formatCode>
                <c:ptCount val="14"/>
                <c:pt idx="0">
                  <c:v>17.2</c:v>
                </c:pt>
                <c:pt idx="1">
                  <c:v>8</c:v>
                </c:pt>
                <c:pt idx="2">
                  <c:v>15.6</c:v>
                </c:pt>
                <c:pt idx="3">
                  <c:v>1.6</c:v>
                </c:pt>
                <c:pt idx="4">
                  <c:v>1.6</c:v>
                </c:pt>
                <c:pt idx="5">
                  <c:v>18.2</c:v>
                </c:pt>
                <c:pt idx="6">
                  <c:v>4.8</c:v>
                </c:pt>
                <c:pt idx="7">
                  <c:v>3.4</c:v>
                </c:pt>
                <c:pt idx="8">
                  <c:v>5.8</c:v>
                </c:pt>
                <c:pt idx="9">
                  <c:v>6.6</c:v>
                </c:pt>
                <c:pt idx="10">
                  <c:v>1.4</c:v>
                </c:pt>
                <c:pt idx="11">
                  <c:v>2.8</c:v>
                </c:pt>
                <c:pt idx="12">
                  <c:v>7.4</c:v>
                </c:pt>
                <c:pt idx="13">
                  <c:v>5.4</c:v>
                </c:pt>
              </c:numCache>
            </c:numRef>
          </c:val>
        </c:ser>
        <c:axId val="81333632"/>
        <c:axId val="81336192"/>
      </c:barChart>
      <c:catAx>
        <c:axId val="8133363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81336192"/>
        <c:crosses val="autoZero"/>
        <c:auto val="1"/>
        <c:lblAlgn val="ctr"/>
        <c:lblOffset val="100"/>
      </c:catAx>
      <c:valAx>
        <c:axId val="8133619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3336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hr-HR" sz="1600" b="1" i="0" u="none" strike="noStrike" baseline="0"/>
              <a:t>Šta naročito pogoduje korupciji na fakultetima? </a:t>
            </a:r>
            <a:endParaRPr lang="en-US" sz="16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Sheet7!$H$10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Sheet7!$G$11:$G$27</c:f>
              <c:strCache>
                <c:ptCount val="17"/>
                <c:pt idx="0">
                  <c:v>Održavanje ispita po kabinetima (u četiri oka)</c:v>
                </c:pt>
                <c:pt idx="1">
                  <c:v>Ne pridržavanje zakazanih ispitnih termina</c:v>
                </c:pt>
                <c:pt idx="2">
                  <c:v>Održavanje ispita izvan zvaničnih termina</c:v>
                </c:pt>
                <c:pt idx="3">
                  <c:v>Usmeno ispitivanje</c:v>
                </c:pt>
                <c:pt idx="4">
                  <c:v>Otvorena pitanja  u ispitnim materijalima</c:v>
                </c:pt>
                <c:pt idx="5">
                  <c:v>Dug rok između održavanja ispita i saopštavanja rezultata</c:v>
                </c:pt>
                <c:pt idx="6">
                  <c:v>Ne objavljivanje rezultata ispita</c:v>
                </c:pt>
                <c:pt idx="7">
                  <c:v> “Socijalni”  ispitni rokovi</c:v>
                </c:pt>
                <c:pt idx="8">
                  <c:v>Kada asistenti obavljaju ispite umjesto profesora</c:v>
                </c:pt>
                <c:pt idx="9">
                  <c:v>Velike grupe studenata na jednom predmetu</c:v>
                </c:pt>
                <c:pt idx="10">
                  <c:v>Kada nastavnici nastoje pridobiti studente za izborne predme</c:v>
                </c:pt>
                <c:pt idx="11">
                  <c:v>Neformalna druženja studenata i nastavnika/asistenata</c:v>
                </c:pt>
                <c:pt idx="12">
                  <c:v>Zadržavanje ispitnih prijava kod nastavnika nakon završenog ispitnog roka</c:v>
                </c:pt>
                <c:pt idx="13">
                  <c:v>Nepridržavanje zvaničnih silabusa</c:v>
                </c:pt>
                <c:pt idx="14">
                  <c:v>Neopremljenost čitaonica i bibljioteka udžbenicima </c:v>
                </c:pt>
                <c:pt idx="15">
                  <c:v>Nepostojanje mogućnosti da student imaju slobodan pristup Webu</c:v>
                </c:pt>
                <c:pt idx="16">
                  <c:v>Sve forme netransparentnosti bitnih procesa na fakultetu/univerzitetu</c:v>
                </c:pt>
              </c:strCache>
            </c:strRef>
          </c:cat>
          <c:val>
            <c:numRef>
              <c:f>Sheet7!$H$11:$H$27</c:f>
              <c:numCache>
                <c:formatCode>General</c:formatCode>
                <c:ptCount val="17"/>
                <c:pt idx="0">
                  <c:v>39.6</c:v>
                </c:pt>
                <c:pt idx="1">
                  <c:v>9</c:v>
                </c:pt>
                <c:pt idx="2">
                  <c:v>5.6</c:v>
                </c:pt>
                <c:pt idx="3">
                  <c:v>7.8</c:v>
                </c:pt>
                <c:pt idx="4">
                  <c:v>2.1</c:v>
                </c:pt>
                <c:pt idx="5">
                  <c:v>7.5</c:v>
                </c:pt>
                <c:pt idx="6">
                  <c:v>3.8</c:v>
                </c:pt>
                <c:pt idx="7">
                  <c:v>2.5</c:v>
                </c:pt>
                <c:pt idx="8">
                  <c:v>4.5</c:v>
                </c:pt>
                <c:pt idx="9">
                  <c:v>5.3</c:v>
                </c:pt>
                <c:pt idx="10">
                  <c:v>1.5</c:v>
                </c:pt>
                <c:pt idx="11">
                  <c:v>7.1</c:v>
                </c:pt>
                <c:pt idx="12">
                  <c:v>0.7</c:v>
                </c:pt>
                <c:pt idx="13">
                  <c:v>0.5</c:v>
                </c:pt>
                <c:pt idx="14">
                  <c:v>0.5</c:v>
                </c:pt>
                <c:pt idx="15">
                  <c:v>0.4</c:v>
                </c:pt>
                <c:pt idx="16">
                  <c:v>1.9</c:v>
                </c:pt>
              </c:numCache>
            </c:numRef>
          </c:val>
        </c:ser>
        <c:ser>
          <c:idx val="1"/>
          <c:order val="1"/>
          <c:tx>
            <c:strRef>
              <c:f>Sheet7!$I$10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Sheet7!$G$11:$G$27</c:f>
              <c:strCache>
                <c:ptCount val="17"/>
                <c:pt idx="0">
                  <c:v>Održavanje ispita po kabinetima (u četiri oka)</c:v>
                </c:pt>
                <c:pt idx="1">
                  <c:v>Ne pridržavanje zakazanih ispitnih termina</c:v>
                </c:pt>
                <c:pt idx="2">
                  <c:v>Održavanje ispita izvan zvaničnih termina</c:v>
                </c:pt>
                <c:pt idx="3">
                  <c:v>Usmeno ispitivanje</c:v>
                </c:pt>
                <c:pt idx="4">
                  <c:v>Otvorena pitanja  u ispitnim materijalima</c:v>
                </c:pt>
                <c:pt idx="5">
                  <c:v>Dug rok između održavanja ispita i saopštavanja rezultata</c:v>
                </c:pt>
                <c:pt idx="6">
                  <c:v>Ne objavljivanje rezultata ispita</c:v>
                </c:pt>
                <c:pt idx="7">
                  <c:v> “Socijalni”  ispitni rokovi</c:v>
                </c:pt>
                <c:pt idx="8">
                  <c:v>Kada asistenti obavljaju ispite umjesto profesora</c:v>
                </c:pt>
                <c:pt idx="9">
                  <c:v>Velike grupe studenata na jednom predmetu</c:v>
                </c:pt>
                <c:pt idx="10">
                  <c:v>Kada nastavnici nastoje pridobiti studente za izborne predme</c:v>
                </c:pt>
                <c:pt idx="11">
                  <c:v>Neformalna druženja studenata i nastavnika/asistenata</c:v>
                </c:pt>
                <c:pt idx="12">
                  <c:v>Zadržavanje ispitnih prijava kod nastavnika nakon završenog ispitnog roka</c:v>
                </c:pt>
                <c:pt idx="13">
                  <c:v>Nepridržavanje zvaničnih silabusa</c:v>
                </c:pt>
                <c:pt idx="14">
                  <c:v>Neopremljenost čitaonica i bibljioteka udžbenicima </c:v>
                </c:pt>
                <c:pt idx="15">
                  <c:v>Nepostojanje mogućnosti da student imaju slobodan pristup Webu</c:v>
                </c:pt>
                <c:pt idx="16">
                  <c:v>Sve forme netransparentnosti bitnih procesa na fakultetu/univerzitetu</c:v>
                </c:pt>
              </c:strCache>
            </c:strRef>
          </c:cat>
          <c:val>
            <c:numRef>
              <c:f>Sheet7!$I$11:$I$27</c:f>
              <c:numCache>
                <c:formatCode>General</c:formatCode>
                <c:ptCount val="17"/>
                <c:pt idx="0">
                  <c:v>26.2</c:v>
                </c:pt>
                <c:pt idx="1">
                  <c:v>4.2</c:v>
                </c:pt>
                <c:pt idx="2">
                  <c:v>11</c:v>
                </c:pt>
                <c:pt idx="3">
                  <c:v>9.4</c:v>
                </c:pt>
                <c:pt idx="4">
                  <c:v>2.8</c:v>
                </c:pt>
                <c:pt idx="5">
                  <c:v>6.6</c:v>
                </c:pt>
                <c:pt idx="6">
                  <c:v>1.4</c:v>
                </c:pt>
                <c:pt idx="7">
                  <c:v>9.8000000000000007</c:v>
                </c:pt>
                <c:pt idx="8">
                  <c:v>3.8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0</c:v>
                </c:pt>
                <c:pt idx="13">
                  <c:v>0.8</c:v>
                </c:pt>
                <c:pt idx="14">
                  <c:v>0.4</c:v>
                </c:pt>
                <c:pt idx="15">
                  <c:v>0.2</c:v>
                </c:pt>
                <c:pt idx="16">
                  <c:v>16.399999999999999</c:v>
                </c:pt>
              </c:numCache>
            </c:numRef>
          </c:val>
        </c:ser>
        <c:axId val="115168384"/>
        <c:axId val="115170304"/>
      </c:barChart>
      <c:catAx>
        <c:axId val="11516838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15170304"/>
        <c:crosses val="autoZero"/>
        <c:auto val="1"/>
        <c:lblAlgn val="ctr"/>
        <c:lblOffset val="100"/>
      </c:catAx>
      <c:valAx>
        <c:axId val="11517030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1516838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 dirty="0"/>
              <a:t>Ko su po Vašem mišljenju krivci za korupciju na  fakultetima?</a:t>
            </a:r>
            <a:endParaRPr lang="en-US" sz="1600" b="1" dirty="0"/>
          </a:p>
        </c:rich>
      </c:tx>
      <c:layout>
        <c:manualLayout>
          <c:xMode val="edge"/>
          <c:yMode val="edge"/>
          <c:x val="0.22070064158646838"/>
          <c:y val="1.1605920166776086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Sheet8!$H$12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Sheet8!$G$13:$G$15</c:f>
              <c:strCache>
                <c:ptCount val="3"/>
                <c:pt idx="0">
                  <c:v>Profesori i asitenti</c:v>
                </c:pt>
                <c:pt idx="1">
                  <c:v>Student i njihovi roditelji</c:v>
                </c:pt>
                <c:pt idx="2">
                  <c:v>Podjednako profesori i studenti</c:v>
                </c:pt>
              </c:strCache>
            </c:strRef>
          </c:cat>
          <c:val>
            <c:numRef>
              <c:f>Sheet8!$H$13:$H$15</c:f>
              <c:numCache>
                <c:formatCode>General</c:formatCode>
                <c:ptCount val="3"/>
                <c:pt idx="0">
                  <c:v>44.6</c:v>
                </c:pt>
                <c:pt idx="1">
                  <c:v>7.9</c:v>
                </c:pt>
                <c:pt idx="2">
                  <c:v>46.2</c:v>
                </c:pt>
              </c:numCache>
            </c:numRef>
          </c:val>
        </c:ser>
        <c:ser>
          <c:idx val="1"/>
          <c:order val="1"/>
          <c:tx>
            <c:strRef>
              <c:f>Sheet8!$I$12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Sheet8!$G$13:$G$15</c:f>
              <c:strCache>
                <c:ptCount val="3"/>
                <c:pt idx="0">
                  <c:v>Profesori i asitenti</c:v>
                </c:pt>
                <c:pt idx="1">
                  <c:v>Student i njihovi roditelji</c:v>
                </c:pt>
                <c:pt idx="2">
                  <c:v>Podjednako profesori i studenti</c:v>
                </c:pt>
              </c:strCache>
            </c:strRef>
          </c:cat>
          <c:val>
            <c:numRef>
              <c:f>Sheet8!$I$13:$I$15</c:f>
              <c:numCache>
                <c:formatCode>General</c:formatCode>
                <c:ptCount val="3"/>
                <c:pt idx="0">
                  <c:v>48</c:v>
                </c:pt>
                <c:pt idx="1">
                  <c:v>9.8000000000000007</c:v>
                </c:pt>
                <c:pt idx="2">
                  <c:v>40.799999999999997</c:v>
                </c:pt>
              </c:numCache>
            </c:numRef>
          </c:val>
        </c:ser>
        <c:axId val="81325056"/>
        <c:axId val="96264960"/>
      </c:barChart>
      <c:catAx>
        <c:axId val="8132505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6264960"/>
        <c:crosses val="autoZero"/>
        <c:auto val="1"/>
        <c:lblAlgn val="ctr"/>
        <c:lblOffset val="100"/>
      </c:catAx>
      <c:valAx>
        <c:axId val="9626496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3250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r-HR" sz="1600" b="1"/>
              <a:t>U kojoj mjeri, po vašem mišljenju, aktuelni obim korupcije na vašem fakultetu ugrožava kvalitet (nivo) znanja studenata koji diplomiraju?</a:t>
            </a:r>
            <a:endParaRPr lang="en-US" sz="1600" b="1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Sheet9!$H$11</c:f>
              <c:strCache>
                <c:ptCount val="1"/>
                <c:pt idx="0">
                  <c:v>Studenti</c:v>
                </c:pt>
              </c:strCache>
            </c:strRef>
          </c:tx>
          <c:cat>
            <c:strRef>
              <c:f>Sheet9!$G$12:$G$15</c:f>
              <c:strCache>
                <c:ptCount val="4"/>
                <c:pt idx="0">
                  <c:v>Veoma mnogo (iza većine diploma ne stoji znanje)</c:v>
                </c:pt>
                <c:pt idx="1">
                  <c:v>Veoma malo (većina diploma je zarađena na osnovu znanja)</c:v>
                </c:pt>
                <c:pt idx="2">
                  <c:v>Skoro je podjednak broj “zarađenih” i “nezarađenih” diploma</c:v>
                </c:pt>
                <c:pt idx="3">
                  <c:v>Ne mogu procijeniti</c:v>
                </c:pt>
              </c:strCache>
            </c:strRef>
          </c:cat>
          <c:val>
            <c:numRef>
              <c:f>Sheet9!$H$12:$H$15</c:f>
              <c:numCache>
                <c:formatCode>General</c:formatCode>
                <c:ptCount val="4"/>
                <c:pt idx="0">
                  <c:v>36.6</c:v>
                </c:pt>
                <c:pt idx="1">
                  <c:v>18.100000000000001</c:v>
                </c:pt>
                <c:pt idx="2">
                  <c:v>19.3</c:v>
                </c:pt>
                <c:pt idx="3">
                  <c:v>25.5</c:v>
                </c:pt>
              </c:numCache>
            </c:numRef>
          </c:val>
        </c:ser>
        <c:ser>
          <c:idx val="1"/>
          <c:order val="1"/>
          <c:tx>
            <c:strRef>
              <c:f>Sheet9!$I$11</c:f>
              <c:strCache>
                <c:ptCount val="1"/>
                <c:pt idx="0">
                  <c:v>Osoblje</c:v>
                </c:pt>
              </c:strCache>
            </c:strRef>
          </c:tx>
          <c:cat>
            <c:strRef>
              <c:f>Sheet9!$G$12:$G$15</c:f>
              <c:strCache>
                <c:ptCount val="4"/>
                <c:pt idx="0">
                  <c:v>Veoma mnogo (iza većine diploma ne stoji znanje)</c:v>
                </c:pt>
                <c:pt idx="1">
                  <c:v>Veoma malo (većina diploma je zarađena na osnovu znanja)</c:v>
                </c:pt>
                <c:pt idx="2">
                  <c:v>Skoro je podjednak broj “zarađenih” i “nezarađenih” diploma</c:v>
                </c:pt>
                <c:pt idx="3">
                  <c:v>Ne mogu procijeniti</c:v>
                </c:pt>
              </c:strCache>
            </c:strRef>
          </c:cat>
          <c:val>
            <c:numRef>
              <c:f>Sheet9!$I$12:$I$15</c:f>
              <c:numCache>
                <c:formatCode>General</c:formatCode>
                <c:ptCount val="4"/>
                <c:pt idx="0">
                  <c:v>15</c:v>
                </c:pt>
                <c:pt idx="1">
                  <c:v>36.6</c:v>
                </c:pt>
                <c:pt idx="2">
                  <c:v>15</c:v>
                </c:pt>
                <c:pt idx="3">
                  <c:v>33</c:v>
                </c:pt>
              </c:numCache>
            </c:numRef>
          </c:val>
        </c:ser>
        <c:axId val="96237440"/>
        <c:axId val="96238976"/>
      </c:barChart>
      <c:catAx>
        <c:axId val="9623744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6238976"/>
        <c:crosses val="autoZero"/>
        <c:auto val="1"/>
        <c:lblAlgn val="ctr"/>
        <c:lblOffset val="100"/>
      </c:catAx>
      <c:valAx>
        <c:axId val="9623897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62374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0.03993</cdr:x>
      <cdr:y>0.65547</cdr:y>
    </cdr:from>
    <cdr:to>
      <cdr:x>0.44792</cdr:x>
      <cdr:y>0.72236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28586" y="3500462"/>
          <a:ext cx="3357586" cy="35719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0.30903</cdr:x>
      <cdr:y>0.72602</cdr:y>
    </cdr:from>
    <cdr:to>
      <cdr:x>0.63021</cdr:x>
      <cdr:y>0.80522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543164" y="3929090"/>
          <a:ext cx="2643206" cy="42862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A5167-1F11-42B8-84D3-BABFF67B633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82F74-073C-4F6A-82BA-8C202CD7E8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82F74-073C-4F6A-82BA-8C202CD7E8BE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0351FE-D49F-4F5A-86C7-DA5FD43300F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720CC-47F7-4D5C-9DC5-6505F0F72B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PERCEPCIJA KORUPCIJE U INSTITUCIJAMA VISOKOG OBRAZOVANJA U BOSNI </a:t>
            </a:r>
            <a:r>
              <a:rPr lang="en-US" smtClean="0"/>
              <a:t>I HERCEGOVINI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2012. GODINE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BA" i="1" dirty="0" smtClean="0"/>
              <a:t>Preventivno </a:t>
            </a:r>
            <a:r>
              <a:rPr lang="hr-BA" i="1" dirty="0"/>
              <a:t>djelovanje</a:t>
            </a:r>
            <a:r>
              <a:rPr lang="hr-BA" dirty="0"/>
              <a:t> </a:t>
            </a:r>
            <a:endParaRPr lang="en-US" dirty="0" smtClean="0"/>
          </a:p>
          <a:p>
            <a:pPr lvl="1"/>
            <a:r>
              <a:rPr lang="en-US" i="1" dirty="0" err="1" smtClean="0"/>
              <a:t>Kreiranje</a:t>
            </a:r>
            <a:r>
              <a:rPr lang="en-US" i="1" dirty="0" smtClean="0"/>
              <a:t> </a:t>
            </a:r>
            <a:r>
              <a:rPr lang="hr-BA" i="1" dirty="0" smtClean="0"/>
              <a:t>antikoruptivnog </a:t>
            </a:r>
            <a:r>
              <a:rPr lang="hr-BA" i="1" dirty="0"/>
              <a:t>ambijenta</a:t>
            </a:r>
            <a:r>
              <a:rPr lang="hr-BA" dirty="0"/>
              <a:t>, koji ili isključuje </a:t>
            </a:r>
            <a:r>
              <a:rPr lang="hr-BA" dirty="0" smtClean="0"/>
              <a:t>mogućnost </a:t>
            </a:r>
            <a:r>
              <a:rPr lang="hr-BA" dirty="0"/>
              <a:t>korupcije ili je čini </a:t>
            </a:r>
            <a:r>
              <a:rPr lang="hr-BA" dirty="0" smtClean="0"/>
              <a:t>neisplativom </a:t>
            </a:r>
            <a:endParaRPr lang="en-US" dirty="0" smtClean="0"/>
          </a:p>
          <a:p>
            <a:pPr lvl="2"/>
            <a:r>
              <a:rPr lang="hr-BA" dirty="0" smtClean="0"/>
              <a:t>apsolutn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transparentnosti svih procesa na </a:t>
            </a:r>
            <a:r>
              <a:rPr lang="hr-BA" dirty="0" smtClean="0"/>
              <a:t>univerzitetima</a:t>
            </a:r>
            <a:endParaRPr lang="en-US" dirty="0" smtClean="0"/>
          </a:p>
          <a:p>
            <a:pPr lvl="2"/>
            <a:r>
              <a:rPr lang="hr-BA" dirty="0" smtClean="0"/>
              <a:t>osiguranj</a:t>
            </a:r>
            <a:r>
              <a:rPr lang="en-US" dirty="0" smtClean="0"/>
              <a:t>e</a:t>
            </a:r>
            <a:r>
              <a:rPr lang="hr-BA" dirty="0" smtClean="0"/>
              <a:t> </a:t>
            </a:r>
            <a:r>
              <a:rPr lang="hr-BA" dirty="0"/>
              <a:t>efikasne </a:t>
            </a:r>
            <a:r>
              <a:rPr lang="hr-BA" dirty="0" smtClean="0"/>
              <a:t>kontrole</a:t>
            </a:r>
            <a:endParaRPr lang="en-US" dirty="0" smtClean="0"/>
          </a:p>
          <a:p>
            <a:pPr lvl="2"/>
            <a:r>
              <a:rPr lang="hr-BA" dirty="0" smtClean="0"/>
              <a:t>eliminisanj</a:t>
            </a:r>
            <a:r>
              <a:rPr lang="en-US" dirty="0" smtClean="0"/>
              <a:t>e</a:t>
            </a:r>
            <a:r>
              <a:rPr lang="hr-BA" dirty="0" smtClean="0"/>
              <a:t> </a:t>
            </a:r>
            <a:r>
              <a:rPr lang="hr-BA" dirty="0"/>
              <a:t>svih nedorečenosti u normativnim aktima fakulteta i univerziteta koje otvaraju mogućnost za subjektivnost i netransparentnost u odlučivanju, </a:t>
            </a:r>
            <a:endParaRPr lang="en-US" dirty="0" smtClean="0"/>
          </a:p>
          <a:p>
            <a:pPr lvl="2"/>
            <a:r>
              <a:rPr lang="hr-BA" dirty="0" smtClean="0"/>
              <a:t>ohrabrivanj</a:t>
            </a:r>
            <a:r>
              <a:rPr lang="en-US" dirty="0" smtClean="0"/>
              <a:t>e</a:t>
            </a:r>
            <a:r>
              <a:rPr lang="hr-BA" dirty="0" smtClean="0"/>
              <a:t> studenata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suprostave</a:t>
            </a:r>
            <a:r>
              <a:rPr lang="en-US" dirty="0" smtClean="0"/>
              <a:t> </a:t>
            </a:r>
            <a:r>
              <a:rPr lang="hr-BA" dirty="0" smtClean="0"/>
              <a:t>i </a:t>
            </a:r>
            <a:r>
              <a:rPr lang="hr-BA" dirty="0"/>
              <a:t>stvaranja kanala i prilika </a:t>
            </a:r>
            <a:r>
              <a:rPr lang="en-US" dirty="0" err="1" smtClean="0"/>
              <a:t>za</a:t>
            </a:r>
            <a:r>
              <a:rPr lang="en-US" dirty="0" smtClean="0"/>
              <a:t> to</a:t>
            </a:r>
          </a:p>
          <a:p>
            <a:pPr lvl="2"/>
            <a:r>
              <a:rPr lang="hr-BA" dirty="0" smtClean="0"/>
              <a:t>edukacij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za antikoruptivno djelovanje.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 smtClean="0"/>
              <a:t>Percepcija mogućnosti obuzdavanja i kontrole korupcije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BA" i="1" dirty="0"/>
              <a:t>Represivno </a:t>
            </a:r>
            <a:r>
              <a:rPr lang="hr-BA" i="1" dirty="0" smtClean="0"/>
              <a:t>djelovanje</a:t>
            </a:r>
            <a:endParaRPr lang="en-US" i="1" dirty="0" smtClean="0"/>
          </a:p>
          <a:p>
            <a:pPr lvl="1"/>
            <a:r>
              <a:rPr lang="hr-BA" dirty="0" smtClean="0"/>
              <a:t>progon, strogo kažnjavanj</a:t>
            </a:r>
            <a:r>
              <a:rPr lang="en-US" dirty="0" smtClean="0"/>
              <a:t>e</a:t>
            </a:r>
            <a:r>
              <a:rPr lang="hr-BA" dirty="0" smtClean="0"/>
              <a:t> </a:t>
            </a:r>
            <a:r>
              <a:rPr lang="hr-BA" dirty="0"/>
              <a:t>i </a:t>
            </a:r>
            <a:r>
              <a:rPr lang="hr-BA" dirty="0" smtClean="0"/>
              <a:t>javno stigmatiziranj</a:t>
            </a:r>
            <a:r>
              <a:rPr lang="en-US" dirty="0" smtClean="0"/>
              <a:t>e</a:t>
            </a:r>
            <a:endParaRPr lang="en-US" dirty="0"/>
          </a:p>
          <a:p>
            <a:pPr lvl="0"/>
            <a:r>
              <a:rPr lang="hr-BA" i="1" dirty="0"/>
              <a:t>Kompleksno sinhronizirano djelovanje </a:t>
            </a:r>
            <a:endParaRPr lang="en-US" i="1" dirty="0"/>
          </a:p>
          <a:p>
            <a:pPr lvl="1"/>
            <a:r>
              <a:rPr lang="hr-BA" dirty="0" smtClean="0"/>
              <a:t>kombinira </a:t>
            </a:r>
            <a:r>
              <a:rPr lang="hr-BA" dirty="0"/>
              <a:t>preventivno otklanjanje korumpirajućeg ambijenta i represivno sankcioniranje učesnika u dokazanim slučajevima. </a:t>
            </a:r>
            <a:endParaRPr lang="en-US" dirty="0"/>
          </a:p>
          <a:p>
            <a:pPr>
              <a:buNone/>
            </a:pPr>
            <a:r>
              <a:rPr lang="hr-HR" dirty="0">
                <a:solidFill>
                  <a:srgbClr val="FF0000"/>
                </a:solidFill>
              </a:rPr>
              <a:t>Kvantitativno </a:t>
            </a:r>
            <a:r>
              <a:rPr lang="hr-HR" dirty="0" smtClean="0">
                <a:solidFill>
                  <a:srgbClr val="FF0000"/>
                </a:solidFill>
              </a:rPr>
              <a:t>istraživanje </a:t>
            </a:r>
            <a:r>
              <a:rPr lang="hr-HR" dirty="0">
                <a:solidFill>
                  <a:srgbClr val="FF0000"/>
                </a:solidFill>
              </a:rPr>
              <a:t>je uglavnom potvrdilo sve nalaze kvalitativnog istraživanja.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34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34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5483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b="1" dirty="0"/>
              <a:t>Anketirano je 2000 studenata i 500 uposlenika svih javnih i jednog dijela privatnih univerziteta u Bosni i Hercegovini. </a:t>
            </a:r>
            <a:endParaRPr lang="en-US" b="1" dirty="0" smtClean="0"/>
          </a:p>
          <a:p>
            <a:r>
              <a:rPr lang="hr-BA" b="1" dirty="0" smtClean="0"/>
              <a:t>U </a:t>
            </a:r>
            <a:r>
              <a:rPr lang="hr-BA" b="1" dirty="0"/>
              <a:t>okviru kvalitativnog istraživanja održano je 10 fokusnih grupa sa 135 učesnika. </a:t>
            </a:r>
            <a:endParaRPr lang="en-US" dirty="0"/>
          </a:p>
          <a:p>
            <a:pPr lvl="1"/>
            <a:r>
              <a:rPr lang="hr-BA" b="1" dirty="0"/>
              <a:t>Istraživanje je realizirala agencija Colosseum iz Tuzle. </a:t>
            </a:r>
            <a:endParaRPr lang="en-US" b="1" dirty="0" smtClean="0"/>
          </a:p>
          <a:p>
            <a:r>
              <a:rPr lang="hr-BA" b="1" dirty="0" smtClean="0"/>
              <a:t>Ovo </a:t>
            </a:r>
            <a:r>
              <a:rPr lang="hr-BA" b="1" dirty="0"/>
              <a:t>je do sada najsveobuhvatnije istraživanje percepcije korumpiranosti visokog obrazovanja u Bosni i Hercegovini.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Uzorak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34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2976" y="714356"/>
          <a:ext cx="7043758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71480"/>
          <a:ext cx="8229600" cy="5554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57232"/>
          <a:ext cx="8229600" cy="5268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785794"/>
          <a:ext cx="8229600" cy="5454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41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34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5483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</a:t>
            </a:r>
            <a:r>
              <a:rPr lang="hr-BA" dirty="0" smtClean="0"/>
              <a:t>lika </a:t>
            </a:r>
            <a:r>
              <a:rPr lang="hr-BA" dirty="0"/>
              <a:t>korupcije u visokom obrazovanju u Bosni i </a:t>
            </a:r>
            <a:r>
              <a:rPr lang="en-US" dirty="0" smtClean="0"/>
              <a:t>H</a:t>
            </a:r>
            <a:r>
              <a:rPr lang="hr-BA" dirty="0" smtClean="0"/>
              <a:t>ercegovini</a:t>
            </a:r>
            <a:r>
              <a:rPr lang="en-US" dirty="0" smtClean="0"/>
              <a:t> je </a:t>
            </a:r>
            <a:r>
              <a:rPr lang="hr-BA" dirty="0" smtClean="0"/>
              <a:t>kompleksna</a:t>
            </a:r>
            <a:r>
              <a:rPr lang="hr-BA" dirty="0"/>
              <a:t>, neujednačena, u pojedinim aspektima protivrječna i još uvijek nedovoljno izoštrena. </a:t>
            </a:r>
            <a:endParaRPr lang="en-US" dirty="0" smtClean="0"/>
          </a:p>
          <a:p>
            <a:pPr lvl="1"/>
            <a:r>
              <a:rPr lang="en-US" i="1" dirty="0" smtClean="0"/>
              <a:t>P</a:t>
            </a:r>
            <a:r>
              <a:rPr lang="hr-BA" i="1" dirty="0" smtClean="0"/>
              <a:t>ercepcija </a:t>
            </a:r>
            <a:r>
              <a:rPr lang="hr-BA" i="1" dirty="0"/>
              <a:t>korupcije na visokoškolskim ustanovama u Bosni i Hercegovini ima četiri glavne dimenzije</a:t>
            </a:r>
            <a:r>
              <a:rPr lang="hr-BA" dirty="0"/>
              <a:t>: </a:t>
            </a:r>
            <a:endParaRPr lang="en-US" dirty="0" smtClean="0"/>
          </a:p>
          <a:p>
            <a:pPr lvl="2"/>
            <a:r>
              <a:rPr lang="en-US" dirty="0" err="1" smtClean="0"/>
              <a:t>Definiranje</a:t>
            </a:r>
            <a:r>
              <a:rPr lang="en-US" dirty="0" smtClean="0"/>
              <a:t> </a:t>
            </a:r>
            <a:r>
              <a:rPr lang="hr-BA" dirty="0" smtClean="0"/>
              <a:t>korupcij</a:t>
            </a:r>
            <a:r>
              <a:rPr lang="en-US" dirty="0" smtClean="0"/>
              <a:t>e</a:t>
            </a:r>
            <a:r>
              <a:rPr lang="hr-BA" dirty="0" smtClean="0"/>
              <a:t> </a:t>
            </a:r>
            <a:r>
              <a:rPr lang="hr-BA" dirty="0"/>
              <a:t>u visokom obrazovanju, </a:t>
            </a:r>
            <a:endParaRPr lang="en-US" dirty="0" smtClean="0"/>
          </a:p>
          <a:p>
            <a:pPr lvl="2"/>
            <a:r>
              <a:rPr lang="en-US" dirty="0" smtClean="0"/>
              <a:t>P</a:t>
            </a:r>
            <a:r>
              <a:rPr lang="hr-BA" dirty="0" smtClean="0"/>
              <a:t>ercepcij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rasprostranjenosti i posljedica, </a:t>
            </a:r>
            <a:endParaRPr lang="en-US" dirty="0" smtClean="0"/>
          </a:p>
          <a:p>
            <a:pPr lvl="2"/>
            <a:r>
              <a:rPr lang="en-US" dirty="0" smtClean="0"/>
              <a:t>P</a:t>
            </a:r>
            <a:r>
              <a:rPr lang="hr-BA" dirty="0" smtClean="0"/>
              <a:t>ercepcije </a:t>
            </a:r>
            <a:r>
              <a:rPr lang="hr-BA" dirty="0"/>
              <a:t>korijena i krivaca, </a:t>
            </a:r>
            <a:endParaRPr lang="en-US" dirty="0" smtClean="0"/>
          </a:p>
          <a:p>
            <a:pPr lvl="2"/>
            <a:r>
              <a:rPr lang="en-US" dirty="0" smtClean="0"/>
              <a:t>P</a:t>
            </a:r>
            <a:r>
              <a:rPr lang="hr-BA" dirty="0" smtClean="0"/>
              <a:t>ercepcije </a:t>
            </a:r>
            <a:r>
              <a:rPr lang="hr-BA" dirty="0"/>
              <a:t>antikoruptivnih strategija i taktika.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Fokusne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</a:t>
            </a:r>
            <a:r>
              <a:rPr lang="hr-BA" dirty="0" smtClean="0"/>
              <a:t>eđu </a:t>
            </a:r>
            <a:r>
              <a:rPr lang="hr-BA" dirty="0"/>
              <a:t>studentima </a:t>
            </a:r>
            <a:r>
              <a:rPr lang="en-US" dirty="0" err="1" smtClean="0"/>
              <a:t>prevladava</a:t>
            </a:r>
            <a:r>
              <a:rPr lang="en-US" dirty="0" smtClean="0"/>
              <a:t> </a:t>
            </a:r>
            <a:r>
              <a:rPr lang="en-US" i="1" dirty="0" smtClean="0"/>
              <a:t>r</a:t>
            </a:r>
            <a:r>
              <a:rPr lang="hr-BA" i="1" dirty="0" smtClean="0"/>
              <a:t>edukcionističko shvatnje</a:t>
            </a:r>
            <a:r>
              <a:rPr lang="hr-BA" dirty="0" smtClean="0"/>
              <a:t>,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hr-BA" dirty="0" smtClean="0">
                <a:solidFill>
                  <a:srgbClr val="FF0000"/>
                </a:solidFill>
              </a:rPr>
              <a:t>upovin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hr-BA" dirty="0" smtClean="0">
                <a:solidFill>
                  <a:srgbClr val="FF0000"/>
                </a:solidFill>
              </a:rPr>
              <a:t>, </a:t>
            </a:r>
            <a:r>
              <a:rPr lang="hr-BA" dirty="0">
                <a:solidFill>
                  <a:srgbClr val="FF0000"/>
                </a:solidFill>
              </a:rPr>
              <a:t>odnosno </a:t>
            </a:r>
            <a:r>
              <a:rPr lang="hr-BA" dirty="0" smtClean="0">
                <a:solidFill>
                  <a:srgbClr val="FF0000"/>
                </a:solidFill>
              </a:rPr>
              <a:t>prodaj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hr-BA" dirty="0" smtClean="0">
                <a:solidFill>
                  <a:srgbClr val="FF0000"/>
                </a:solidFill>
              </a:rPr>
              <a:t> </a:t>
            </a:r>
            <a:r>
              <a:rPr lang="hr-BA" dirty="0">
                <a:solidFill>
                  <a:srgbClr val="FF0000"/>
                </a:solidFill>
              </a:rPr>
              <a:t>ispita. 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K</a:t>
            </a:r>
            <a:r>
              <a:rPr lang="hr-BA" dirty="0" smtClean="0"/>
              <a:t>lasična </a:t>
            </a:r>
            <a:r>
              <a:rPr lang="hr-BA" dirty="0"/>
              <a:t>direktna kupovina/prodaja ispita 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hr-BA" dirty="0" smtClean="0"/>
              <a:t>novac</a:t>
            </a:r>
            <a:r>
              <a:rPr lang="hr-BA" dirty="0"/>
              <a:t>; </a:t>
            </a:r>
            <a:endParaRPr lang="en-US" dirty="0" smtClean="0"/>
          </a:p>
          <a:p>
            <a:pPr lvl="3"/>
            <a:r>
              <a:rPr lang="en-US" dirty="0" err="1" smtClean="0"/>
              <a:t>i</a:t>
            </a:r>
            <a:r>
              <a:rPr lang="en-US" dirty="0" smtClean="0"/>
              <a:t> do</a:t>
            </a:r>
            <a:r>
              <a:rPr lang="hr-BA" dirty="0" smtClean="0"/>
              <a:t> </a:t>
            </a:r>
            <a:r>
              <a:rPr lang="hr-BA" dirty="0"/>
              <a:t>2000 KM za pojedine ispite, </a:t>
            </a:r>
            <a:endParaRPr lang="en-US" dirty="0" smtClean="0"/>
          </a:p>
          <a:p>
            <a:pPr lvl="2"/>
            <a:r>
              <a:rPr lang="en-US" dirty="0" smtClean="0"/>
              <a:t>S</a:t>
            </a:r>
            <a:r>
              <a:rPr lang="hr-BA" dirty="0" smtClean="0"/>
              <a:t>uptilna</a:t>
            </a:r>
            <a:r>
              <a:rPr lang="hr-BA" dirty="0"/>
              <a:t>, indirektna </a:t>
            </a:r>
            <a:r>
              <a:rPr lang="hr-BA" dirty="0" smtClean="0"/>
              <a:t>kupovina/prodaja</a:t>
            </a:r>
            <a:endParaRPr lang="en-US" dirty="0" smtClean="0"/>
          </a:p>
          <a:p>
            <a:pPr lvl="3"/>
            <a:r>
              <a:rPr lang="hr-BA" dirty="0" smtClean="0"/>
              <a:t>zasnovana </a:t>
            </a:r>
            <a:r>
              <a:rPr lang="hr-BA" dirty="0"/>
              <a:t>na nenovčanim kompenzacijama, kao što su pružanje seksualnih usluga, radno angažiranje studenata ili njihovih roditelja </a:t>
            </a:r>
            <a:endParaRPr lang="en-US" dirty="0" smtClean="0"/>
          </a:p>
          <a:p>
            <a:pPr lvl="2"/>
            <a:r>
              <a:rPr lang="en-US" dirty="0" smtClean="0"/>
              <a:t>U</a:t>
            </a:r>
            <a:r>
              <a:rPr lang="hr-HR" dirty="0" smtClean="0"/>
              <a:t>slovljena </a:t>
            </a:r>
            <a:r>
              <a:rPr lang="hr-HR" dirty="0"/>
              <a:t>kupovina knjiga </a:t>
            </a:r>
            <a:endParaRPr lang="en-US" dirty="0"/>
          </a:p>
          <a:p>
            <a:pPr lvl="2"/>
            <a:r>
              <a:rPr lang="en-US" dirty="0" smtClean="0"/>
              <a:t>P</a:t>
            </a:r>
            <a:r>
              <a:rPr lang="hr-HR" dirty="0" smtClean="0"/>
              <a:t>oklanjanje </a:t>
            </a:r>
            <a:r>
              <a:rPr lang="hr-HR" dirty="0"/>
              <a:t>(prodaja) </a:t>
            </a:r>
            <a:r>
              <a:rPr lang="hr-HR" dirty="0" smtClean="0"/>
              <a:t>ispita</a:t>
            </a:r>
            <a:endParaRPr lang="en-US" dirty="0" smtClean="0"/>
          </a:p>
          <a:p>
            <a:pPr lvl="3"/>
            <a:r>
              <a:rPr lang="hr-HR" dirty="0" smtClean="0"/>
              <a:t>zamjenu </a:t>
            </a:r>
            <a:r>
              <a:rPr lang="hr-HR" dirty="0"/>
              <a:t>za pristup resursima socijalnog </a:t>
            </a:r>
            <a:r>
              <a:rPr lang="en-US" dirty="0" smtClean="0"/>
              <a:t>k</a:t>
            </a:r>
            <a:r>
              <a:rPr lang="hr-HR" dirty="0" smtClean="0"/>
              <a:t>apitala</a:t>
            </a:r>
            <a:r>
              <a:rPr lang="hr-HR" dirty="0"/>
              <a:t>, </a:t>
            </a:r>
            <a:r>
              <a:rPr lang="hr-HR" dirty="0" smtClean="0"/>
              <a:t>sticanj</a:t>
            </a:r>
            <a:r>
              <a:rPr lang="en-US" dirty="0" smtClean="0"/>
              <a:t>e</a:t>
            </a:r>
            <a:r>
              <a:rPr lang="hr-HR" dirty="0" smtClean="0"/>
              <a:t>, </a:t>
            </a:r>
            <a:r>
              <a:rPr lang="hr-HR" dirty="0"/>
              <a:t>odnosno osnaživanja relacija sa </a:t>
            </a:r>
            <a:r>
              <a:rPr lang="hr-HR" dirty="0" smtClean="0"/>
              <a:t>utjecajnim</a:t>
            </a:r>
            <a:r>
              <a:rPr lang="en-US" dirty="0" smtClean="0"/>
              <a:t> </a:t>
            </a:r>
            <a:r>
              <a:rPr lang="hr-HR" dirty="0" smtClean="0"/>
              <a:t>osobama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Definiranje</a:t>
            </a:r>
            <a:r>
              <a:rPr lang="en-US" dirty="0" smtClean="0"/>
              <a:t> </a:t>
            </a:r>
            <a:r>
              <a:rPr lang="en-US" dirty="0" err="1" smtClean="0"/>
              <a:t>korupcije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i="1" dirty="0" smtClean="0"/>
              <a:t>Kompleksno shvatanje</a:t>
            </a:r>
            <a:r>
              <a:rPr lang="hr-BA" dirty="0" smtClean="0"/>
              <a:t> prevladava kod osoblja a uzima u obzir sve aspekte upravljanja  univerzitetima kao kompleksnim javnim ustanovama. </a:t>
            </a:r>
            <a:endParaRPr lang="en-US" dirty="0" smtClean="0"/>
          </a:p>
          <a:p>
            <a:pPr lvl="1"/>
            <a:r>
              <a:rPr lang="en-US" dirty="0" smtClean="0"/>
              <a:t>S</a:t>
            </a:r>
            <a:r>
              <a:rPr lang="hr-BA" dirty="0" smtClean="0"/>
              <a:t>umnjive javne nabavke, netranasprentan utrošak namjenskih sredstava, nelegalnosti pri zapošljavanju, neutemeljeno kadrovsko promicanje i napredovanju u viša zvanja nastavnika i saradnika i konformističko podlijeganje neprincipijelnim političkim pritiscima.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i="1" dirty="0" err="1" smtClean="0"/>
              <a:t>Priznaju</a:t>
            </a:r>
            <a:r>
              <a:rPr lang="en-US" i="1" dirty="0" smtClean="0"/>
              <a:t> </a:t>
            </a:r>
            <a:r>
              <a:rPr lang="en-US" i="1" dirty="0" err="1" smtClean="0"/>
              <a:t>postojanje</a:t>
            </a:r>
            <a:r>
              <a:rPr lang="en-US" i="1" dirty="0" smtClean="0"/>
              <a:t> </a:t>
            </a:r>
            <a:r>
              <a:rPr lang="hr-BA" i="1" dirty="0" smtClean="0"/>
              <a:t>percepcija </a:t>
            </a:r>
            <a:r>
              <a:rPr lang="hr-BA" i="1" dirty="0"/>
              <a:t>o korumpiranosti univerziteta, </a:t>
            </a:r>
            <a:r>
              <a:rPr lang="hr-BA" dirty="0"/>
              <a:t>ali </a:t>
            </a:r>
            <a:r>
              <a:rPr lang="en-US" dirty="0" smtClean="0"/>
              <a:t>ne </a:t>
            </a:r>
            <a:r>
              <a:rPr lang="en-US" dirty="0" err="1" smtClean="0"/>
              <a:t>priznaju</a:t>
            </a:r>
            <a:r>
              <a:rPr lang="en-US" dirty="0" smtClean="0"/>
              <a:t> </a:t>
            </a:r>
            <a:r>
              <a:rPr lang="en-US" dirty="0" err="1" smtClean="0"/>
              <a:t>postojanje</a:t>
            </a:r>
            <a:r>
              <a:rPr lang="en-US" dirty="0" smtClean="0"/>
              <a:t> same </a:t>
            </a:r>
            <a:r>
              <a:rPr lang="en-US" dirty="0" err="1" smtClean="0"/>
              <a:t>korupcije</a:t>
            </a:r>
            <a:r>
              <a:rPr lang="en-US" dirty="0" smtClean="0"/>
              <a:t> </a:t>
            </a:r>
          </a:p>
          <a:p>
            <a:pPr lvl="1"/>
            <a:r>
              <a:rPr lang="en-US" i="1" dirty="0" smtClean="0"/>
              <a:t>P</a:t>
            </a:r>
            <a:r>
              <a:rPr lang="hr-BA" i="1" dirty="0" smtClean="0"/>
              <a:t>rizna</a:t>
            </a:r>
            <a:r>
              <a:rPr lang="en-US" i="1" dirty="0" err="1" smtClean="0"/>
              <a:t>ju</a:t>
            </a:r>
            <a:r>
              <a:rPr lang="en-US" i="1" dirty="0" smtClean="0"/>
              <a:t> </a:t>
            </a:r>
            <a:r>
              <a:rPr lang="en-US" i="1" dirty="0" err="1" smtClean="0"/>
              <a:t>korumpiranost</a:t>
            </a:r>
            <a:r>
              <a:rPr lang="en-US" i="1" dirty="0" smtClean="0"/>
              <a:t> </a:t>
            </a:r>
            <a:r>
              <a:rPr lang="en-US" i="1" dirty="0" err="1" smtClean="0"/>
              <a:t>visokog</a:t>
            </a:r>
            <a:r>
              <a:rPr lang="en-US" i="1" dirty="0" smtClean="0"/>
              <a:t> </a:t>
            </a:r>
            <a:r>
              <a:rPr lang="en-US" i="1" dirty="0" err="1" smtClean="0"/>
              <a:t>obrazovanja</a:t>
            </a:r>
            <a:r>
              <a:rPr lang="en-US" i="1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ne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fakulteta</a:t>
            </a:r>
            <a:endParaRPr lang="en-US" dirty="0"/>
          </a:p>
          <a:p>
            <a:pPr lvl="1"/>
            <a:r>
              <a:rPr lang="en-US" i="1" dirty="0" err="1" smtClean="0"/>
              <a:t>Priznaju</a:t>
            </a:r>
            <a:r>
              <a:rPr lang="en-US" i="1" dirty="0" smtClean="0"/>
              <a:t> </a:t>
            </a:r>
            <a:r>
              <a:rPr lang="en-US" i="1" dirty="0" err="1" smtClean="0"/>
              <a:t>korupciju</a:t>
            </a:r>
            <a:r>
              <a:rPr lang="en-US" i="1" dirty="0" smtClean="0"/>
              <a:t> u </a:t>
            </a:r>
            <a:r>
              <a:rPr lang="en-US" i="1" dirty="0" err="1" smtClean="0"/>
              <a:t>svojoj</a:t>
            </a:r>
            <a:r>
              <a:rPr lang="en-US" i="1" dirty="0" smtClean="0"/>
              <a:t> </a:t>
            </a:r>
            <a:r>
              <a:rPr lang="en-US" i="1" dirty="0" err="1" smtClean="0"/>
              <a:t>ustanovi</a:t>
            </a:r>
            <a:r>
              <a:rPr lang="en-US" i="1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ne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ličnu</a:t>
            </a:r>
            <a:r>
              <a:rPr lang="en-US" dirty="0" smtClean="0"/>
              <a:t> </a:t>
            </a:r>
            <a:r>
              <a:rPr lang="en-US" dirty="0" err="1" smtClean="0"/>
              <a:t>povezanost</a:t>
            </a:r>
            <a:endParaRPr lang="en-US" dirty="0"/>
          </a:p>
          <a:p>
            <a:pPr lvl="1"/>
            <a:r>
              <a:rPr lang="en-US" i="1" dirty="0" err="1" smtClean="0"/>
              <a:t>Priznaje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lično</a:t>
            </a:r>
            <a:r>
              <a:rPr lang="en-US" i="1" dirty="0" smtClean="0"/>
              <a:t> </a:t>
            </a:r>
            <a:r>
              <a:rPr lang="en-US" i="1" dirty="0" err="1" smtClean="0"/>
              <a:t>iskustvo</a:t>
            </a:r>
            <a:r>
              <a:rPr lang="en-US" i="1" dirty="0" smtClean="0"/>
              <a:t> </a:t>
            </a:r>
            <a:r>
              <a:rPr lang="en-US" i="1" dirty="0" err="1" smtClean="0"/>
              <a:t>korupcije</a:t>
            </a:r>
            <a:r>
              <a:rPr lang="en-US" i="1" dirty="0" smtClean="0"/>
              <a:t> </a:t>
            </a:r>
            <a:r>
              <a:rPr lang="hr-BA" dirty="0" smtClean="0"/>
              <a:t> </a:t>
            </a:r>
            <a:endParaRPr lang="en-US" dirty="0" smtClean="0"/>
          </a:p>
          <a:p>
            <a:pPr lvl="2"/>
            <a:r>
              <a:rPr lang="hr-BA" dirty="0" smtClean="0"/>
              <a:t>neko </a:t>
            </a:r>
            <a:r>
              <a:rPr lang="hr-BA" dirty="0"/>
              <a:t>ih  je pokušavao podmititi ili su na neki način bili podvrgnuti pritisku da  podmite. </a:t>
            </a:r>
            <a:endParaRPr lang="en-US" dirty="0" smtClean="0"/>
          </a:p>
          <a:p>
            <a:pPr lvl="3"/>
            <a:r>
              <a:rPr lang="en-US" dirty="0" err="1" smtClean="0"/>
              <a:t>uglavnom</a:t>
            </a:r>
            <a:r>
              <a:rPr lang="hr-BA" dirty="0" smtClean="0"/>
              <a:t> </a:t>
            </a:r>
            <a:r>
              <a:rPr lang="hr-BA" dirty="0"/>
              <a:t>studenti.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</a:t>
            </a:r>
            <a:r>
              <a:rPr lang="hr-BA" dirty="0" smtClean="0"/>
              <a:t>redstava o postojanju korupcije u visokom obrazovanju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</a:t>
            </a:r>
            <a:r>
              <a:rPr lang="hr-BA" dirty="0" smtClean="0"/>
              <a:t>ema </a:t>
            </a:r>
            <a:r>
              <a:rPr lang="hr-BA" dirty="0"/>
              <a:t>saglasnosti </a:t>
            </a:r>
            <a:r>
              <a:rPr lang="hr-BA" dirty="0" smtClean="0"/>
              <a:t>oko </a:t>
            </a:r>
            <a:r>
              <a:rPr lang="hr-BA" dirty="0"/>
              <a:t>procjene pravih razmjera </a:t>
            </a:r>
            <a:r>
              <a:rPr lang="hr-BA" dirty="0" smtClean="0"/>
              <a:t>i </a:t>
            </a:r>
            <a:r>
              <a:rPr lang="hr-BA" dirty="0"/>
              <a:t>posljedica korupcije. 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i="1" dirty="0" smtClean="0"/>
              <a:t>O</a:t>
            </a:r>
            <a:r>
              <a:rPr lang="hr-BA" i="1" dirty="0" smtClean="0"/>
              <a:t>zbiljne </a:t>
            </a:r>
            <a:r>
              <a:rPr lang="en-US" i="1" dirty="0" err="1" smtClean="0"/>
              <a:t>su</a:t>
            </a:r>
            <a:r>
              <a:rPr lang="en-US" i="1" dirty="0" smtClean="0"/>
              <a:t> </a:t>
            </a:r>
            <a:r>
              <a:rPr lang="hr-BA" i="1" dirty="0" smtClean="0"/>
              <a:t>razmjere korupcije </a:t>
            </a:r>
            <a:r>
              <a:rPr lang="hr-BA" dirty="0"/>
              <a:t>ali </a:t>
            </a:r>
            <a:r>
              <a:rPr lang="en-US" dirty="0" smtClean="0"/>
              <a:t>to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hr-BA" dirty="0" smtClean="0"/>
              <a:t>najvažniji </a:t>
            </a:r>
            <a:r>
              <a:rPr lang="hr-BA" dirty="0"/>
              <a:t>problem </a:t>
            </a:r>
            <a:r>
              <a:rPr lang="hr-BA" dirty="0" smtClean="0"/>
              <a:t>univerziteta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i="1" dirty="0" smtClean="0"/>
              <a:t>P</a:t>
            </a:r>
            <a:r>
              <a:rPr lang="hr-BA" i="1" dirty="0" smtClean="0"/>
              <a:t>roblem </a:t>
            </a:r>
            <a:r>
              <a:rPr lang="en-US" i="1" dirty="0" err="1" smtClean="0"/>
              <a:t>postoji</a:t>
            </a:r>
            <a:r>
              <a:rPr lang="en-US" i="1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u </a:t>
            </a:r>
            <a:r>
              <a:rPr lang="hr-BA" dirty="0" smtClean="0"/>
              <a:t>bosansko-hercegovačko</a:t>
            </a:r>
            <a:r>
              <a:rPr lang="en-US" dirty="0" smtClean="0"/>
              <a:t>m </a:t>
            </a:r>
            <a:r>
              <a:rPr lang="hr-BA" dirty="0" smtClean="0"/>
              <a:t>društv</a:t>
            </a:r>
            <a:r>
              <a:rPr lang="en-US" dirty="0" smtClean="0"/>
              <a:t>u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hr-BA" dirty="0" smtClean="0"/>
              <a:t>korumpiranij</a:t>
            </a:r>
            <a:r>
              <a:rPr lang="en-US" dirty="0" err="1" smtClean="0"/>
              <a:t>ih</a:t>
            </a:r>
            <a:r>
              <a:rPr lang="hr-BA" dirty="0" smtClean="0"/>
              <a:t> institucij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i="1" dirty="0" smtClean="0"/>
              <a:t>K</a:t>
            </a:r>
            <a:r>
              <a:rPr lang="hr-BA" i="1" dirty="0" smtClean="0"/>
              <a:t>orupcija </a:t>
            </a:r>
            <a:r>
              <a:rPr lang="en-US" i="1" dirty="0" smtClean="0"/>
              <a:t>je </a:t>
            </a:r>
            <a:r>
              <a:rPr lang="hr-BA" i="1" dirty="0" smtClean="0"/>
              <a:t>najveći </a:t>
            </a:r>
            <a:r>
              <a:rPr lang="hr-BA" i="1" dirty="0"/>
              <a:t>problem na domaćim fakultetima,</a:t>
            </a:r>
            <a:r>
              <a:rPr lang="hr-BA" dirty="0"/>
              <a:t> </a:t>
            </a:r>
            <a:r>
              <a:rPr lang="hr-BA" dirty="0" smtClean="0"/>
              <a:t>ima</a:t>
            </a:r>
            <a:r>
              <a:rPr lang="en-US" dirty="0" smtClean="0"/>
              <a:t> je</a:t>
            </a:r>
            <a:r>
              <a:rPr lang="hr-BA" dirty="0" smtClean="0"/>
              <a:t> </a:t>
            </a:r>
            <a:r>
              <a:rPr lang="hr-BA" dirty="0"/>
              <a:t>mnogo više nego što se o njoj javno priča i nego što su na univerzitetima zvanično i javno spremni da priznaju </a:t>
            </a:r>
            <a:endParaRPr lang="en-US" dirty="0" smtClean="0"/>
          </a:p>
          <a:p>
            <a:pPr marL="1771650" lvl="3" indent="-514350"/>
            <a:r>
              <a:rPr lang="en-US" dirty="0" smtClean="0"/>
              <a:t>U</a:t>
            </a:r>
            <a:r>
              <a:rPr lang="hr-BA" dirty="0" smtClean="0"/>
              <a:t>glavnom studenti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i="1" dirty="0" smtClean="0"/>
              <a:t>R</a:t>
            </a:r>
            <a:r>
              <a:rPr lang="hr-BA" i="1" dirty="0" smtClean="0"/>
              <a:t>iječ </a:t>
            </a:r>
            <a:r>
              <a:rPr lang="en-US" i="1" dirty="0" smtClean="0"/>
              <a:t>je </a:t>
            </a:r>
            <a:r>
              <a:rPr lang="hr-BA" i="1" dirty="0" smtClean="0"/>
              <a:t>o </a:t>
            </a:r>
            <a:r>
              <a:rPr lang="hr-BA" i="1" dirty="0"/>
              <a:t>sporadičnim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benignim</a:t>
            </a:r>
            <a:r>
              <a:rPr lang="en-US" i="1" dirty="0" smtClean="0"/>
              <a:t> </a:t>
            </a:r>
            <a:r>
              <a:rPr lang="hr-BA" i="1" dirty="0" smtClean="0"/>
              <a:t>pojavama </a:t>
            </a:r>
            <a:r>
              <a:rPr lang="hr-BA" dirty="0"/>
              <a:t>na pojedinim </a:t>
            </a:r>
            <a:r>
              <a:rPr lang="hr-BA" dirty="0" smtClean="0"/>
              <a:t>fakultetima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ipak</a:t>
            </a:r>
            <a:r>
              <a:rPr lang="en-US" dirty="0" smtClean="0"/>
              <a:t> </a:t>
            </a:r>
            <a:r>
              <a:rPr lang="hr-BA" dirty="0" smtClean="0"/>
              <a:t>mogu </a:t>
            </a:r>
            <a:r>
              <a:rPr lang="hr-BA" dirty="0"/>
              <a:t>ugroziti </a:t>
            </a:r>
            <a:r>
              <a:rPr lang="hr-BA" dirty="0" smtClean="0"/>
              <a:t>reputaciju</a:t>
            </a:r>
            <a:r>
              <a:rPr lang="en-US" dirty="0" smtClean="0"/>
              <a:t> diploma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Percepcija</a:t>
            </a:r>
            <a:r>
              <a:rPr lang="en-US" dirty="0" smtClean="0"/>
              <a:t> </a:t>
            </a:r>
            <a:r>
              <a:rPr lang="en-US" dirty="0" err="1" smtClean="0"/>
              <a:t>razmjera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posljedica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r-BA" b="1" dirty="0"/>
              <a:t>Moralno </a:t>
            </a:r>
            <a:r>
              <a:rPr lang="hr-BA" b="1" dirty="0" smtClean="0"/>
              <a:t>stajalište</a:t>
            </a:r>
            <a:endParaRPr lang="en-US" b="1" dirty="0" smtClean="0"/>
          </a:p>
          <a:p>
            <a:pPr lvl="1"/>
            <a:r>
              <a:rPr lang="hr-BA" dirty="0" smtClean="0"/>
              <a:t>posljedic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raspada </a:t>
            </a:r>
            <a:r>
              <a:rPr lang="hr-BA" dirty="0" smtClean="0"/>
              <a:t>vrijednosnog sistema</a:t>
            </a:r>
            <a:endParaRPr lang="en-US" dirty="0" smtClean="0"/>
          </a:p>
          <a:p>
            <a:r>
              <a:rPr lang="hr-BA" b="1" dirty="0"/>
              <a:t>Kontekstualno stajalište</a:t>
            </a:r>
            <a:r>
              <a:rPr lang="hr-BA" dirty="0"/>
              <a:t> </a:t>
            </a:r>
            <a:endParaRPr lang="en-US" dirty="0" smtClean="0"/>
          </a:p>
          <a:p>
            <a:pPr lvl="1"/>
            <a:r>
              <a:rPr lang="hr-BA" dirty="0" smtClean="0"/>
              <a:t>nedovršenost </a:t>
            </a:r>
            <a:r>
              <a:rPr lang="hr-BA" dirty="0"/>
              <a:t>pravnog i političkog </a:t>
            </a:r>
            <a:r>
              <a:rPr lang="hr-BA" dirty="0" smtClean="0"/>
              <a:t>sistema</a:t>
            </a:r>
            <a:r>
              <a:rPr lang="en-US" dirty="0" smtClean="0"/>
              <a:t>, </a:t>
            </a:r>
            <a:r>
              <a:rPr lang="hr-BA" dirty="0" smtClean="0"/>
              <a:t>institucionalne </a:t>
            </a:r>
            <a:r>
              <a:rPr lang="hr-BA" dirty="0"/>
              <a:t>nedosljednosti i insuficijencije koje, po sebi, pogoduju korupciji. </a:t>
            </a:r>
            <a:endParaRPr lang="en-US" dirty="0" smtClean="0"/>
          </a:p>
          <a:p>
            <a:pPr lvl="2"/>
            <a:r>
              <a:rPr lang="hr-BA" dirty="0" smtClean="0"/>
              <a:t>normativna </a:t>
            </a:r>
            <a:r>
              <a:rPr lang="hr-BA" dirty="0"/>
              <a:t>akta, kojim se definišu osjetljivi procesi često su nejasna, nedovoljno precizno definisana i ostavljaju mnogo prostora za subjektivna odlučivanja. </a:t>
            </a:r>
            <a:endParaRPr lang="en-US" dirty="0" smtClean="0"/>
          </a:p>
          <a:p>
            <a:r>
              <a:rPr lang="hr-BA" b="1" dirty="0"/>
              <a:t>Funkcionalno stajalište </a:t>
            </a:r>
            <a:endParaRPr lang="en-US" dirty="0" smtClean="0"/>
          </a:p>
          <a:p>
            <a:pPr lvl="1"/>
            <a:r>
              <a:rPr lang="en-US" dirty="0" smtClean="0"/>
              <a:t>P</a:t>
            </a:r>
            <a:r>
              <a:rPr lang="hr-BA" dirty="0" smtClean="0"/>
              <a:t>osljedic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nedovoljnih </a:t>
            </a:r>
            <a:r>
              <a:rPr lang="hr-BA" dirty="0" smtClean="0"/>
              <a:t>kapaciteta </a:t>
            </a:r>
            <a:r>
              <a:rPr lang="hr-BA" dirty="0"/>
              <a:t>sistema visokog obrazovanja za efikasno funkcioniranje i legitimno  ostvarivanje obrazovnih funkcija čime se oslobađa prostor za improvizacije i nelegalne koruptivne koalicije.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Percepcija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 </a:t>
            </a:r>
            <a:r>
              <a:rPr lang="en-US" dirty="0" err="1" smtClean="0"/>
              <a:t>korupcije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</a:t>
            </a:r>
            <a:r>
              <a:rPr lang="hr-BA" dirty="0" smtClean="0"/>
              <a:t>ominantn</a:t>
            </a:r>
            <a:r>
              <a:rPr lang="en-US" dirty="0" smtClean="0"/>
              <a:t>a</a:t>
            </a:r>
            <a:r>
              <a:rPr lang="hr-BA" dirty="0" smtClean="0"/>
              <a:t> krivic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nastavnika</a:t>
            </a:r>
            <a:r>
              <a:rPr lang="hr-BA" dirty="0" smtClean="0"/>
              <a:t>,</a:t>
            </a:r>
            <a:endParaRPr lang="en-US" dirty="0" smtClean="0"/>
          </a:p>
          <a:p>
            <a:pPr lvl="1"/>
            <a:r>
              <a:rPr lang="hr-BA" dirty="0" smtClean="0"/>
              <a:t>moralna nespremnost na ulogu koju imaju u društvu.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hr-BA" dirty="0" smtClean="0"/>
              <a:t>ominantn</a:t>
            </a:r>
            <a:r>
              <a:rPr lang="en-US" dirty="0" smtClean="0"/>
              <a:t>a</a:t>
            </a:r>
            <a:r>
              <a:rPr lang="hr-BA" dirty="0" smtClean="0"/>
              <a:t> krivic</a:t>
            </a:r>
            <a:r>
              <a:rPr lang="en-US" dirty="0" smtClean="0"/>
              <a:t>a</a:t>
            </a:r>
            <a:r>
              <a:rPr lang="hr-BA" dirty="0" smtClean="0"/>
              <a:t> studenata</a:t>
            </a:r>
            <a:endParaRPr lang="en-US" dirty="0" smtClean="0"/>
          </a:p>
          <a:p>
            <a:pPr lvl="1"/>
            <a:r>
              <a:rPr lang="hr-BA" dirty="0" smtClean="0"/>
              <a:t>Sklonost da idu linijom manjeg otpora te konformizam i obeshrabrenost da se suprostave</a:t>
            </a:r>
            <a:endParaRPr lang="en-US" dirty="0" smtClean="0"/>
          </a:p>
          <a:p>
            <a:r>
              <a:rPr lang="en-US" dirty="0" smtClean="0"/>
              <a:t>P</a:t>
            </a:r>
            <a:r>
              <a:rPr lang="hr-BA" dirty="0" smtClean="0"/>
              <a:t>odijel</a:t>
            </a:r>
            <a:r>
              <a:rPr lang="en-US" dirty="0"/>
              <a:t>j</a:t>
            </a:r>
            <a:r>
              <a:rPr lang="hr-BA" dirty="0" smtClean="0"/>
              <a:t>en</a:t>
            </a:r>
            <a:r>
              <a:rPr lang="en-US" dirty="0"/>
              <a:t>a</a:t>
            </a:r>
            <a:r>
              <a:rPr lang="hr-BA" dirty="0" smtClean="0"/>
              <a:t> krivic</a:t>
            </a:r>
            <a:r>
              <a:rPr lang="en-US" dirty="0" smtClean="0"/>
              <a:t>a</a:t>
            </a:r>
            <a:r>
              <a:rPr lang="hr-BA" dirty="0" smtClean="0"/>
              <a:t> </a:t>
            </a:r>
            <a:r>
              <a:rPr lang="hr-BA" dirty="0"/>
              <a:t>nastavnika i studenata.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 smtClean="0"/>
              <a:t>Percepcije krivaca (subjekata korupcije)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</TotalTime>
  <Words>936</Words>
  <Application>Microsoft Office PowerPoint</Application>
  <PresentationFormat>On-screen Show (4:3)</PresentationFormat>
  <Paragraphs>102</Paragraphs>
  <Slides>29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Concourse</vt:lpstr>
      <vt:lpstr>PERCEPCIJA KORUPCIJE U INSTITUCIJAMA VISOKOG OBRAZOVANJA U BOSNI I HERCEGOVINI</vt:lpstr>
      <vt:lpstr>Uzorak</vt:lpstr>
      <vt:lpstr>Fokusne grupe</vt:lpstr>
      <vt:lpstr>Definiranje korupcije</vt:lpstr>
      <vt:lpstr>Slide 5</vt:lpstr>
      <vt:lpstr>Predstava o postojanju korupcije u visokom obrazovanju</vt:lpstr>
      <vt:lpstr>Percepcija razmjera i posljedica</vt:lpstr>
      <vt:lpstr>Percepcija izvora korupcije</vt:lpstr>
      <vt:lpstr>Percepcije krivaca (subjekata korupcije)</vt:lpstr>
      <vt:lpstr>Percepcija mogućnosti obuzdavanja i kontrole korupcije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korisnik</cp:lastModifiedBy>
  <cp:revision>16</cp:revision>
  <dcterms:created xsi:type="dcterms:W3CDTF">2012-04-09T16:41:29Z</dcterms:created>
  <dcterms:modified xsi:type="dcterms:W3CDTF">2012-04-09T18:01:08Z</dcterms:modified>
</cp:coreProperties>
</file>